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7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7" r:id="rId3"/>
    <p:sldId id="441" r:id="rId4"/>
    <p:sldId id="442" r:id="rId5"/>
    <p:sldId id="409" r:id="rId6"/>
    <p:sldId id="418" r:id="rId7"/>
    <p:sldId id="410" r:id="rId8"/>
    <p:sldId id="415" r:id="rId9"/>
    <p:sldId id="444" r:id="rId10"/>
    <p:sldId id="446" r:id="rId11"/>
    <p:sldId id="445" r:id="rId12"/>
    <p:sldId id="439" r:id="rId13"/>
    <p:sldId id="406" r:id="rId14"/>
    <p:sldId id="407" r:id="rId15"/>
    <p:sldId id="408" r:id="rId16"/>
    <p:sldId id="412" r:id="rId17"/>
    <p:sldId id="411" r:id="rId18"/>
    <p:sldId id="421" r:id="rId19"/>
    <p:sldId id="420" r:id="rId20"/>
    <p:sldId id="422" r:id="rId21"/>
    <p:sldId id="423" r:id="rId22"/>
    <p:sldId id="425" r:id="rId23"/>
    <p:sldId id="429" r:id="rId24"/>
    <p:sldId id="430" r:id="rId25"/>
    <p:sldId id="431" r:id="rId26"/>
    <p:sldId id="432" r:id="rId27"/>
    <p:sldId id="433" r:id="rId28"/>
    <p:sldId id="434" r:id="rId29"/>
    <p:sldId id="435" r:id="rId30"/>
    <p:sldId id="437" r:id="rId31"/>
    <p:sldId id="436" r:id="rId32"/>
    <p:sldId id="438" r:id="rId33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C8E3ADBA-A557-4B64-8981-A0D6AB331422}">
          <p14:sldIdLst>
            <p14:sldId id="256"/>
            <p14:sldId id="267"/>
            <p14:sldId id="441"/>
            <p14:sldId id="442"/>
            <p14:sldId id="409"/>
            <p14:sldId id="418"/>
            <p14:sldId id="410"/>
            <p14:sldId id="415"/>
            <p14:sldId id="444"/>
            <p14:sldId id="446"/>
            <p14:sldId id="445"/>
            <p14:sldId id="439"/>
            <p14:sldId id="406"/>
            <p14:sldId id="407"/>
            <p14:sldId id="408"/>
            <p14:sldId id="412"/>
            <p14:sldId id="411"/>
            <p14:sldId id="421"/>
            <p14:sldId id="420"/>
            <p14:sldId id="422"/>
            <p14:sldId id="423"/>
            <p14:sldId id="425"/>
            <p14:sldId id="429"/>
            <p14:sldId id="430"/>
            <p14:sldId id="431"/>
            <p14:sldId id="432"/>
            <p14:sldId id="433"/>
            <p14:sldId id="434"/>
            <p14:sldId id="435"/>
            <p14:sldId id="437"/>
            <p14:sldId id="436"/>
            <p14:sldId id="43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ela" initials="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A4A"/>
    <a:srgbClr val="F3F747"/>
    <a:srgbClr val="3399FF"/>
    <a:srgbClr val="6666FF"/>
    <a:srgbClr val="FF0000"/>
    <a:srgbClr val="CCFF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24" autoAdjust="0"/>
    <p:restoredTop sz="88129" autoAdjust="0"/>
  </p:normalViewPr>
  <p:slideViewPr>
    <p:cSldViewPr>
      <p:cViewPr>
        <p:scale>
          <a:sx n="60" d="100"/>
          <a:sy n="60" d="100"/>
        </p:scale>
        <p:origin x="-1596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42"/>
    </p:cViewPr>
  </p:sorterViewPr>
  <p:notesViewPr>
    <p:cSldViewPr>
      <p:cViewPr>
        <p:scale>
          <a:sx n="100" d="100"/>
          <a:sy n="100" d="100"/>
        </p:scale>
        <p:origin x="-2850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Arbeitsblatt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038987971795932E-2"/>
          <c:y val="0.1880372830691768"/>
          <c:w val="0.83878577353795103"/>
          <c:h val="0.79696674241943943"/>
        </c:manualLayout>
      </c:layout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explosion val="4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89-4165-BC1E-8CD626F047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89-4165-BC1E-8CD626F047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89-4165-BC1E-8CD626F047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A89-4165-BC1E-8CD626F047D2}"/>
              </c:ext>
            </c:extLst>
          </c:dPt>
          <c:dPt>
            <c:idx val="4"/>
            <c:bubble3D val="0"/>
            <c:explosion val="43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A89-4165-BC1E-8CD626F047D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A89-4165-BC1E-8CD626F047D2}"/>
              </c:ext>
            </c:extLst>
          </c:dPt>
          <c:dLbls>
            <c:dLbl>
              <c:idx val="0"/>
              <c:layout>
                <c:manualLayout>
                  <c:x val="0.15637961426793862"/>
                  <c:y val="-2.99495024661830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Google Scholar
</a:t>
                    </a:r>
                    <a:r>
                      <a:rPr lang="en-US" dirty="0" smtClean="0"/>
                      <a:t>95100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(new: 145,000)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A89-4165-BC1E-8CD626F047D2}"/>
                </c:ext>
              </c:extLst>
            </c:dLbl>
            <c:dLbl>
              <c:idx val="1"/>
              <c:layout>
                <c:manualLayout>
                  <c:x val="9.8766072169224391E-3"/>
                  <c:y val="0.2562346322106768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Cochrane Libr.
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914 (new:</a:t>
                    </a:r>
                    <a:r>
                      <a:rPr lang="en-US" baseline="0" dirty="0" smtClean="0">
                        <a:solidFill>
                          <a:srgbClr val="FF0000"/>
                        </a:solidFill>
                      </a:rPr>
                      <a:t> 725</a:t>
                    </a:r>
                    <a:r>
                      <a:rPr lang="en-US" baseline="0" dirty="0" smtClean="0"/>
                      <a:t>)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4.115253007051016E-2"/>
                  <c:y val="-0.195677943540864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PubMed
</a:t>
                    </a:r>
                    <a:r>
                      <a:rPr lang="en-US" dirty="0" smtClean="0"/>
                      <a:t>6606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(new: 8,000)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A89-4165-BC1E-8CD626F047D2}"/>
                </c:ext>
              </c:extLst>
            </c:dLbl>
            <c:dLbl>
              <c:idx val="3"/>
              <c:layout>
                <c:manualLayout>
                  <c:x val="7.1669302156781425E-2"/>
                  <c:y val="-8.31930624060639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err="1"/>
                      <a:t>ScienceDirect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19724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(new: 4,000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0.22572583990045625"/>
                  <c:y val="-3.328246547029373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SCI Expanded
</a:t>
                    </a:r>
                    <a:r>
                      <a:rPr lang="en-US" dirty="0" smtClean="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3820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(not updated)</a:t>
                    </a:r>
                    <a:endParaRPr lang="en-US" dirty="0">
                      <a:solidFill>
                        <a:schemeClr val="bg1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637961426793862"/>
                      <c:h val="0.176369292300855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A89-4165-BC1E-8CD626F047D2}"/>
                </c:ext>
              </c:extLst>
            </c:dLbl>
            <c:dLbl>
              <c:idx val="5"/>
              <c:layout/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2A89-4165-BC1E-8CD626F047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Tabelle1!$A$2:$A$7</c:f>
              <c:strCache>
                <c:ptCount val="5"/>
                <c:pt idx="0">
                  <c:v>Google Scholar</c:v>
                </c:pt>
                <c:pt idx="1">
                  <c:v>Cochrane Libr.</c:v>
                </c:pt>
                <c:pt idx="2">
                  <c:v>PubMed</c:v>
                </c:pt>
                <c:pt idx="3">
                  <c:v>ScienceDirect</c:v>
                </c:pt>
                <c:pt idx="4">
                  <c:v>SCI Expanded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95100</c:v>
                </c:pt>
                <c:pt idx="1">
                  <c:v>914</c:v>
                </c:pt>
                <c:pt idx="2">
                  <c:v>6606</c:v>
                </c:pt>
                <c:pt idx="3">
                  <c:v>19724</c:v>
                </c:pt>
                <c:pt idx="4">
                  <c:v>3820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A89-4165-BC1E-8CD626F047D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22T11:21:41.234" idx="1">
    <p:pos x="427" y="397"/>
    <p:text>To be removed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22T16:23:29.710" idx="4">
    <p:pos x="10" y="10"/>
    <p:text>Delete!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22T16:11:43.905" idx="3">
    <p:pos x="5472" y="1525"/>
    <p:text>Delete!</p:tex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0.58934</cdr:x>
      <cdr:y>0.5</cdr:y>
    </cdr:from>
    <cdr:to>
      <cdr:x>0.832</cdr:x>
      <cdr:y>0.68519</cdr:y>
    </cdr:to>
    <cdr:cxnSp macro="">
      <cdr:nvCxnSpPr>
        <cdr:cNvPr id="11" name="Gerader Verbinder 10"/>
        <cdr:cNvCxnSpPr/>
      </cdr:nvCxnSpPr>
      <cdr:spPr>
        <a:xfrm xmlns:a="http://schemas.openxmlformats.org/drawingml/2006/main" flipH="1" flipV="1">
          <a:off x="4546848" y="1944216"/>
          <a:ext cx="1872208" cy="7200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</cdr:x>
      <cdr:y>0.18868</cdr:y>
    </cdr:from>
    <cdr:to>
      <cdr:x>0.336</cdr:x>
      <cdr:y>0.32075</cdr:y>
    </cdr:to>
    <cdr:cxnSp macro="">
      <cdr:nvCxnSpPr>
        <cdr:cNvPr id="8" name="Gerader Verbinder 7"/>
        <cdr:cNvCxnSpPr/>
      </cdr:nvCxnSpPr>
      <cdr:spPr>
        <a:xfrm xmlns:a="http://schemas.openxmlformats.org/drawingml/2006/main">
          <a:off x="2160240" y="720080"/>
          <a:ext cx="432048" cy="50405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0.10267</cdr:x>
      <cdr:y>0.26415</cdr:y>
    </cdr:from>
    <cdr:to>
      <cdr:x>0.20533</cdr:x>
      <cdr:y>0.39623</cdr:y>
    </cdr:to>
    <cdr:cxnSp macro="">
      <cdr:nvCxnSpPr>
        <cdr:cNvPr id="14" name="Gerader Verbinder 13"/>
        <cdr:cNvCxnSpPr/>
      </cdr:nvCxnSpPr>
      <cdr:spPr>
        <a:xfrm xmlns:a="http://schemas.openxmlformats.org/drawingml/2006/main">
          <a:off x="792088" y="1008112"/>
          <a:ext cx="792088" cy="50405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0.10267</cdr:x>
      <cdr:y>0.49057</cdr:y>
    </cdr:from>
    <cdr:to>
      <cdr:x>0.17733</cdr:x>
      <cdr:y>0.62264</cdr:y>
    </cdr:to>
    <cdr:cxnSp macro="">
      <cdr:nvCxnSpPr>
        <cdr:cNvPr id="16" name="Gerader Verbinder 15"/>
        <cdr:cNvCxnSpPr/>
      </cdr:nvCxnSpPr>
      <cdr:spPr>
        <a:xfrm xmlns:a="http://schemas.openxmlformats.org/drawingml/2006/main" flipV="1">
          <a:off x="792088" y="1872209"/>
          <a:ext cx="576064" cy="50405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0.91129</cdr:y>
    </cdr:from>
    <cdr:to>
      <cdr:x>1</cdr:x>
      <cdr:y>1</cdr:y>
    </cdr:to>
    <cdr:sp macro="" textlink="">
      <cdr:nvSpPr>
        <cdr:cNvPr id="6" name="Rechteck 5"/>
        <cdr:cNvSpPr/>
      </cdr:nvSpPr>
      <cdr:spPr>
        <a:xfrm xmlns:a="http://schemas.openxmlformats.org/drawingml/2006/main">
          <a:off x="-899592" y="3477869"/>
          <a:ext cx="7715200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de-DE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marL="0" indent="0" algn="ctr">
            <a:buNone/>
          </a:pPr>
          <a:endParaRPr lang="de-DE" sz="1600" dirty="0">
            <a:solidFill>
              <a:schemeClr val="tx2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5DE4D-35D2-4A42-98C2-8EA8A459E55D}" type="datetimeFigureOut">
              <a:rPr lang="de-DE" smtClean="0"/>
              <a:t>22.04.2020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41996B-E571-45AC-9DA4-243E04ADDE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771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0DDC17-4148-4CB8-B544-07AC678F188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27976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DDC17-4148-4CB8-B544-07AC678F1883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443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DDC17-4148-4CB8-B544-07AC678F1883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196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DDC17-4148-4CB8-B544-07AC678F1883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388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DDC17-4148-4CB8-B544-07AC678F1883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186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DDC17-4148-4CB8-B544-07AC678F1883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83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5137-E822-4F9C-8C0C-79C4A9145EB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Author: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1AA21-317A-4A4C-9C9A-C07F4479B14D}" type="slidenum">
              <a:rPr lang="de-DE" smtClean="0"/>
              <a:pPr/>
              <a:t>‹Nr.›</a:t>
            </a:fld>
            <a:endParaRPr lang="de-DE" sz="1300"/>
          </a:p>
        </p:txBody>
      </p:sp>
    </p:spTree>
    <p:extLst>
      <p:ext uri="{BB962C8B-B14F-4D97-AF65-F5344CB8AC3E}">
        <p14:creationId xmlns:p14="http://schemas.microsoft.com/office/powerpoint/2010/main" val="323324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78694"/>
            <a:ext cx="7139136" cy="562074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5137-E822-4F9C-8C0C-79C4A9145EB0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Author: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13-C2E7-4DDC-912D-4867A67C15AE}" type="slidenum">
              <a:rPr lang="de-DE" smtClean="0"/>
              <a:pPr/>
              <a:t>‹Nr.›</a:t>
            </a:fld>
            <a:endParaRPr lang="de-DE" sz="1300"/>
          </a:p>
        </p:txBody>
      </p:sp>
    </p:spTree>
    <p:extLst>
      <p:ext uri="{BB962C8B-B14F-4D97-AF65-F5344CB8AC3E}">
        <p14:creationId xmlns:p14="http://schemas.microsoft.com/office/powerpoint/2010/main" val="241838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7543" y="620688"/>
            <a:ext cx="7128791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8229600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F5137-E822-4F9C-8C0C-79C4A9145EB0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Author: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5E6BF-06D0-4DF1-B748-D9CD9A53A7D2}" type="slidenum">
              <a:rPr lang="de-DE" smtClean="0"/>
              <a:pPr/>
              <a:t>‹Nr.›</a:t>
            </a:fld>
            <a:endParaRPr lang="de-DE" sz="1300"/>
          </a:p>
        </p:txBody>
      </p:sp>
      <p:pic>
        <p:nvPicPr>
          <p:cNvPr id="8" name="Grafik 7" descr="image_preview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96335" y="0"/>
            <a:ext cx="1547665" cy="1484784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467544" y="188640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European Committee for Homeopathy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9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cochranelibrary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www.cochranelibrary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www.sciencedirect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scopus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ncbi.nlm.nih.gov/pubmed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0013"/>
            <a:ext cx="7989888" cy="2419350"/>
          </a:xfrm>
        </p:spPr>
        <p:txBody>
          <a:bodyPr>
            <a:normAutofit/>
          </a:bodyPr>
          <a:lstStyle/>
          <a:p>
            <a:r>
              <a:rPr lang="de-DE" sz="2800" dirty="0" err="1" smtClean="0">
                <a:solidFill>
                  <a:schemeClr val="tx2"/>
                </a:solidFill>
              </a:rPr>
              <a:t>PubMed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and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other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databases</a:t>
            </a:r>
            <a:r>
              <a:rPr lang="de-DE" sz="2800" dirty="0" smtClean="0">
                <a:solidFill>
                  <a:schemeClr val="tx2"/>
                </a:solidFill>
              </a:rPr>
              <a:t>: </a:t>
            </a:r>
            <a:br>
              <a:rPr lang="de-DE" sz="2800" dirty="0" smtClean="0">
                <a:solidFill>
                  <a:schemeClr val="tx2"/>
                </a:solidFill>
              </a:rPr>
            </a:br>
            <a:r>
              <a:rPr lang="de-DE" sz="2800" dirty="0" err="1" smtClean="0">
                <a:solidFill>
                  <a:schemeClr val="tx2"/>
                </a:solidFill>
              </a:rPr>
              <a:t>Repertory</a:t>
            </a:r>
            <a:r>
              <a:rPr lang="de-DE" sz="2800" dirty="0" smtClean="0">
                <a:solidFill>
                  <a:schemeClr val="tx2"/>
                </a:solidFill>
              </a:rPr>
              <a:t> of </a:t>
            </a:r>
            <a:r>
              <a:rPr lang="de-DE" sz="2800" dirty="0" err="1" smtClean="0">
                <a:solidFill>
                  <a:schemeClr val="tx2"/>
                </a:solidFill>
              </a:rPr>
              <a:t>scientific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knowledge</a:t>
            </a:r>
            <a:r>
              <a:rPr lang="de-DE" sz="2800" dirty="0" smtClean="0">
                <a:solidFill>
                  <a:schemeClr val="tx2"/>
                </a:solidFill>
              </a:rPr>
              <a:t> in </a:t>
            </a:r>
            <a:r>
              <a:rPr lang="de-DE" sz="2800" dirty="0" err="1" smtClean="0">
                <a:solidFill>
                  <a:schemeClr val="tx2"/>
                </a:solidFill>
              </a:rPr>
              <a:t>homeopathy</a:t>
            </a:r>
            <a:r>
              <a:rPr lang="de-DE" sz="2800" dirty="0" smtClean="0">
                <a:solidFill>
                  <a:schemeClr val="tx2"/>
                </a:solidFill>
              </a:rPr>
              <a:t/>
            </a:r>
            <a:br>
              <a:rPr lang="de-DE" sz="2800" dirty="0" smtClean="0">
                <a:solidFill>
                  <a:schemeClr val="tx2"/>
                </a:solidFill>
              </a:rPr>
            </a:br>
            <a:endParaRPr lang="de-DE" sz="28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3429000"/>
            <a:ext cx="7773988" cy="1752600"/>
          </a:xfrm>
        </p:spPr>
        <p:txBody>
          <a:bodyPr/>
          <a:lstStyle/>
          <a:p>
            <a:endParaRPr lang="de-DE" b="1" dirty="0"/>
          </a:p>
          <a:p>
            <a:r>
              <a:rPr lang="de-DE" sz="2200" b="1" dirty="0" smtClean="0">
                <a:solidFill>
                  <a:schemeClr val="tx2"/>
                </a:solidFill>
              </a:rPr>
              <a:t>Daniela Hacke – Witten/Herdecke University</a:t>
            </a:r>
            <a:r>
              <a:rPr lang="de-DE" sz="2200" b="1" dirty="0">
                <a:solidFill>
                  <a:schemeClr val="tx2"/>
                </a:solidFill>
              </a:rPr>
              <a:t/>
            </a:r>
            <a:br>
              <a:rPr lang="de-DE" sz="2200" b="1" dirty="0">
                <a:solidFill>
                  <a:schemeClr val="tx2"/>
                </a:solidFill>
              </a:rPr>
            </a:br>
            <a:r>
              <a:rPr lang="de-DE" sz="2200" b="1" dirty="0" smtClean="0">
                <a:solidFill>
                  <a:schemeClr val="tx2"/>
                </a:solidFill>
              </a:rPr>
              <a:t>Christa </a:t>
            </a:r>
            <a:r>
              <a:rPr lang="de-DE" sz="2200" b="1" dirty="0">
                <a:solidFill>
                  <a:schemeClr val="tx2"/>
                </a:solidFill>
              </a:rPr>
              <a:t>Raak – Witten/Herdecke University</a:t>
            </a:r>
            <a:endParaRPr lang="de-DE" sz="2400" b="1" dirty="0">
              <a:solidFill>
                <a:schemeClr val="tx2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8534400" y="6400800"/>
            <a:ext cx="457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000"/>
          </a:p>
        </p:txBody>
      </p:sp>
      <p:sp>
        <p:nvSpPr>
          <p:cNvPr id="6" name="Rechteck 5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Objectives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36782" y="1603822"/>
            <a:ext cx="8229600" cy="3625378"/>
          </a:xfrm>
        </p:spPr>
        <p:txBody>
          <a:bodyPr>
            <a:noAutofit/>
          </a:bodyPr>
          <a:lstStyle/>
          <a:p>
            <a:r>
              <a:rPr lang="de-DE" sz="3200" dirty="0" err="1" smtClean="0">
                <a:solidFill>
                  <a:schemeClr val="tx2"/>
                </a:solidFill>
              </a:rPr>
              <a:t>Introduction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to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the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most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important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databases</a:t>
            </a:r>
            <a:endParaRPr lang="de-DE" sz="3200" dirty="0" smtClean="0">
              <a:solidFill>
                <a:schemeClr val="tx2"/>
              </a:solidFill>
            </a:endParaRPr>
          </a:p>
          <a:p>
            <a:r>
              <a:rPr lang="de-DE" sz="3200" dirty="0" err="1" smtClean="0">
                <a:solidFill>
                  <a:schemeClr val="tx2"/>
                </a:solidFill>
              </a:rPr>
              <a:t>Methodology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of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searching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for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clinical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trials</a:t>
            </a:r>
            <a:endParaRPr lang="de-DE" sz="3200" dirty="0" smtClean="0">
              <a:solidFill>
                <a:schemeClr val="tx2"/>
              </a:solidFill>
            </a:endParaRPr>
          </a:p>
          <a:p>
            <a:r>
              <a:rPr lang="de-DE" sz="3200" dirty="0" smtClean="0">
                <a:solidFill>
                  <a:schemeClr val="tx2"/>
                </a:solidFill>
              </a:rPr>
              <a:t>Special </a:t>
            </a:r>
            <a:r>
              <a:rPr lang="de-DE" sz="3200" dirty="0" err="1" smtClean="0">
                <a:solidFill>
                  <a:schemeClr val="tx2"/>
                </a:solidFill>
              </a:rPr>
              <a:t>features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of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PubMed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</a:p>
          <a:p>
            <a:r>
              <a:rPr lang="de-DE" sz="3200" dirty="0" err="1" smtClean="0">
                <a:solidFill>
                  <a:schemeClr val="tx2"/>
                </a:solidFill>
              </a:rPr>
              <a:t>Creating</a:t>
            </a:r>
            <a:r>
              <a:rPr lang="de-DE" sz="3200" dirty="0" smtClean="0">
                <a:solidFill>
                  <a:schemeClr val="tx2"/>
                </a:solidFill>
              </a:rPr>
              <a:t> a </a:t>
            </a:r>
            <a:r>
              <a:rPr lang="de-DE" sz="3200" dirty="0" err="1" smtClean="0">
                <a:solidFill>
                  <a:schemeClr val="tx2"/>
                </a:solidFill>
              </a:rPr>
              <a:t>search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strategy</a:t>
            </a:r>
            <a:r>
              <a:rPr lang="de-DE" sz="3200" dirty="0" smtClean="0">
                <a:solidFill>
                  <a:schemeClr val="tx2"/>
                </a:solidFill>
              </a:rPr>
              <a:t> (in </a:t>
            </a:r>
            <a:r>
              <a:rPr lang="de-DE" sz="3200" dirty="0" err="1" smtClean="0">
                <a:solidFill>
                  <a:schemeClr val="tx2"/>
                </a:solidFill>
              </a:rPr>
              <a:t>PubMed</a:t>
            </a:r>
            <a:r>
              <a:rPr lang="de-DE" sz="3200" dirty="0" smtClean="0">
                <a:solidFill>
                  <a:schemeClr val="tx2"/>
                </a:solidFill>
              </a:rPr>
              <a:t>)</a:t>
            </a:r>
            <a:endParaRPr lang="de-DE" sz="3200" dirty="0">
              <a:solidFill>
                <a:schemeClr val="tx2"/>
              </a:solidFill>
            </a:endParaRPr>
          </a:p>
          <a:p>
            <a:r>
              <a:rPr lang="de-DE" sz="3200" dirty="0" err="1" smtClean="0">
                <a:solidFill>
                  <a:schemeClr val="tx2"/>
                </a:solidFill>
              </a:rPr>
              <a:t>Concrete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example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for</a:t>
            </a:r>
            <a:r>
              <a:rPr lang="de-DE" sz="3200" dirty="0" smtClean="0">
                <a:solidFill>
                  <a:schemeClr val="tx2"/>
                </a:solidFill>
              </a:rPr>
              <a:t> a </a:t>
            </a:r>
            <a:r>
              <a:rPr lang="de-DE" sz="3200" dirty="0" err="1" smtClean="0">
                <a:solidFill>
                  <a:schemeClr val="tx2"/>
                </a:solidFill>
              </a:rPr>
              <a:t>search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strategy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by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means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of</a:t>
            </a:r>
            <a:r>
              <a:rPr lang="de-DE" sz="3200" dirty="0" smtClean="0">
                <a:solidFill>
                  <a:schemeClr val="tx2"/>
                </a:solidFill>
              </a:rPr>
              <a:t> a </a:t>
            </a:r>
            <a:r>
              <a:rPr lang="de-DE" sz="3200" dirty="0" err="1" smtClean="0">
                <a:solidFill>
                  <a:schemeClr val="tx2"/>
                </a:solidFill>
              </a:rPr>
              <a:t>systematic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review</a:t>
            </a:r>
            <a:r>
              <a:rPr lang="de-DE" sz="3200" dirty="0" smtClean="0"/>
              <a:t/>
            </a:r>
            <a:br>
              <a:rPr lang="de-DE" sz="3200" dirty="0" smtClean="0"/>
            </a:br>
            <a:endParaRPr lang="de-DE" sz="3200" dirty="0"/>
          </a:p>
          <a:p>
            <a:endParaRPr lang="de-DE" sz="3200" dirty="0" smtClean="0"/>
          </a:p>
          <a:p>
            <a:pPr marL="0" indent="0" algn="ctr">
              <a:buNone/>
            </a:pPr>
            <a:endParaRPr lang="de-DE" sz="1600" dirty="0" smtClean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581321" y="5916795"/>
            <a:ext cx="6048672" cy="365125"/>
          </a:xfrm>
        </p:spPr>
        <p:txBody>
          <a:bodyPr/>
          <a:lstStyle/>
          <a:p>
            <a:fld id="{EFE01B08-CFD9-4BB2-9296-D86989883D0D}" type="slidenum">
              <a:rPr lang="de-DE"/>
              <a:pPr/>
              <a:t>2</a:t>
            </a:fld>
            <a:endParaRPr lang="de-DE" sz="1300" dirty="0"/>
          </a:p>
        </p:txBody>
      </p:sp>
      <p:sp>
        <p:nvSpPr>
          <p:cNvPr id="5" name="Rechteck 4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>
                <a:solidFill>
                  <a:schemeClr val="tx2"/>
                </a:solidFill>
              </a:rPr>
              <a:t>Google Scholar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27954" y="1484784"/>
            <a:ext cx="8229600" cy="48715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400" dirty="0" smtClean="0">
              <a:hlinkClick r:id="rId2"/>
            </a:endParaRPr>
          </a:p>
          <a:p>
            <a:pPr marL="0" indent="0">
              <a:buNone/>
            </a:pPr>
            <a:r>
              <a:rPr lang="de-DE" sz="2400" dirty="0" smtClean="0"/>
              <a:t>	           </a:t>
            </a:r>
            <a:r>
              <a:rPr lang="de-DE" sz="2800" dirty="0" smtClean="0">
                <a:solidFill>
                  <a:schemeClr val="tx2"/>
                </a:solidFill>
                <a:hlinkClick r:id="rId2"/>
              </a:rPr>
              <a:t>https</a:t>
            </a:r>
            <a:r>
              <a:rPr lang="de-DE" sz="2800" dirty="0">
                <a:solidFill>
                  <a:schemeClr val="tx2"/>
                </a:solidFill>
                <a:hlinkClick r:id="rId2"/>
              </a:rPr>
              <a:t>://scholar.google.com</a:t>
            </a:r>
          </a:p>
          <a:p>
            <a:pPr mar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3</a:t>
            </a:fld>
            <a:endParaRPr lang="de-DE" sz="1300"/>
          </a:p>
        </p:txBody>
      </p:sp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574" y="2574483"/>
            <a:ext cx="6786818" cy="359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>
                <a:solidFill>
                  <a:schemeClr val="tx2"/>
                </a:solidFill>
              </a:rPr>
              <a:t>Google Scholar – </a:t>
            </a:r>
            <a:r>
              <a:rPr lang="de-DE" sz="3600" dirty="0" err="1" smtClean="0">
                <a:solidFill>
                  <a:schemeClr val="tx2"/>
                </a:solidFill>
              </a:rPr>
              <a:t>facts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and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figures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871566"/>
          </a:xfrm>
        </p:spPr>
        <p:txBody>
          <a:bodyPr>
            <a:noAutofit/>
          </a:bodyPr>
          <a:lstStyle/>
          <a:p>
            <a:r>
              <a:rPr lang="de-DE" sz="2800" b="1" dirty="0" err="1" smtClean="0">
                <a:solidFill>
                  <a:schemeClr val="tx2"/>
                </a:solidFill>
              </a:rPr>
              <a:t>No</a:t>
            </a:r>
            <a:r>
              <a:rPr lang="de-DE" sz="2800" b="1" dirty="0" smtClean="0">
                <a:solidFill>
                  <a:schemeClr val="tx2"/>
                </a:solidFill>
              </a:rPr>
              <a:t> </a:t>
            </a:r>
            <a:r>
              <a:rPr lang="de-DE" sz="2800" b="1" dirty="0" err="1" smtClean="0">
                <a:solidFill>
                  <a:schemeClr val="tx2"/>
                </a:solidFill>
              </a:rPr>
              <a:t>database</a:t>
            </a:r>
            <a:r>
              <a:rPr lang="de-DE" sz="2800" b="1" dirty="0" smtClean="0">
                <a:solidFill>
                  <a:schemeClr val="tx2"/>
                </a:solidFill>
              </a:rPr>
              <a:t> </a:t>
            </a:r>
            <a:r>
              <a:rPr lang="de-DE" sz="2800" dirty="0" smtClean="0">
                <a:solidFill>
                  <a:schemeClr val="tx2"/>
                </a:solidFill>
              </a:rPr>
              <a:t>but an </a:t>
            </a:r>
            <a:r>
              <a:rPr lang="de-DE" sz="2800" b="1" dirty="0" smtClean="0">
                <a:solidFill>
                  <a:schemeClr val="tx2"/>
                </a:solidFill>
              </a:rPr>
              <a:t>online </a:t>
            </a:r>
            <a:r>
              <a:rPr lang="de-DE" sz="2800" b="1" dirty="0" err="1" smtClean="0">
                <a:solidFill>
                  <a:schemeClr val="tx2"/>
                </a:solidFill>
              </a:rPr>
              <a:t>search</a:t>
            </a:r>
            <a:r>
              <a:rPr lang="de-DE" sz="2800" b="1" dirty="0" smtClean="0">
                <a:solidFill>
                  <a:schemeClr val="tx2"/>
                </a:solidFill>
              </a:rPr>
              <a:t> </a:t>
            </a:r>
            <a:r>
              <a:rPr lang="de-DE" sz="2800" b="1" dirty="0" err="1" smtClean="0">
                <a:solidFill>
                  <a:schemeClr val="tx2"/>
                </a:solidFill>
              </a:rPr>
              <a:t>engine</a:t>
            </a:r>
            <a:r>
              <a:rPr lang="de-DE" sz="2800" b="1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for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scholarly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literature</a:t>
            </a:r>
            <a:endParaRPr lang="de-DE" sz="2800" dirty="0" smtClean="0">
              <a:solidFill>
                <a:schemeClr val="tx2"/>
              </a:solidFill>
            </a:endParaRPr>
          </a:p>
          <a:p>
            <a:r>
              <a:rPr lang="de-DE" sz="2800" dirty="0" smtClean="0">
                <a:solidFill>
                  <a:schemeClr val="tx2"/>
                </a:solidFill>
              </a:rPr>
              <a:t>Basic </a:t>
            </a:r>
            <a:r>
              <a:rPr lang="de-DE" sz="2800" dirty="0" err="1" smtClean="0">
                <a:solidFill>
                  <a:schemeClr val="tx2"/>
                </a:solidFill>
              </a:rPr>
              <a:t>and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advanced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search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options</a:t>
            </a:r>
            <a:endParaRPr lang="de-DE" sz="2800" dirty="0">
              <a:solidFill>
                <a:schemeClr val="tx2"/>
              </a:solidFill>
            </a:endParaRPr>
          </a:p>
          <a:p>
            <a:r>
              <a:rPr lang="de-DE" sz="2800" dirty="0" smtClean="0">
                <a:solidFill>
                  <a:schemeClr val="tx2"/>
                </a:solidFill>
              </a:rPr>
              <a:t>Links </a:t>
            </a:r>
            <a:r>
              <a:rPr lang="de-DE" sz="2800" dirty="0" err="1" smtClean="0">
                <a:solidFill>
                  <a:schemeClr val="tx2"/>
                </a:solidFill>
              </a:rPr>
              <a:t>to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related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citations</a:t>
            </a:r>
            <a:r>
              <a:rPr lang="de-DE" sz="2800" dirty="0" smtClean="0">
                <a:solidFill>
                  <a:schemeClr val="tx2"/>
                </a:solidFill>
              </a:rPr>
              <a:t>, </a:t>
            </a:r>
            <a:r>
              <a:rPr lang="de-DE" sz="2800" dirty="0" err="1" smtClean="0">
                <a:solidFill>
                  <a:schemeClr val="tx2"/>
                </a:solidFill>
              </a:rPr>
              <a:t>authors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and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publications</a:t>
            </a:r>
            <a:endParaRPr lang="de-DE" sz="2800" dirty="0" smtClean="0">
              <a:solidFill>
                <a:schemeClr val="tx2"/>
              </a:solidFill>
            </a:endParaRPr>
          </a:p>
          <a:p>
            <a:r>
              <a:rPr lang="de-DE" sz="2800" dirty="0" smtClean="0">
                <a:solidFill>
                  <a:schemeClr val="tx2"/>
                </a:solidFill>
              </a:rPr>
              <a:t>Advantages: </a:t>
            </a:r>
            <a:r>
              <a:rPr lang="de-DE" sz="2800" dirty="0" err="1" smtClean="0">
                <a:solidFill>
                  <a:schemeClr val="tx2"/>
                </a:solidFill>
              </a:rPr>
              <a:t>searches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>
                <a:solidFill>
                  <a:schemeClr val="tx2"/>
                </a:solidFill>
              </a:rPr>
              <a:t>in </a:t>
            </a:r>
            <a:r>
              <a:rPr lang="de-DE" sz="2800" dirty="0" err="1">
                <a:solidFill>
                  <a:schemeClr val="tx2"/>
                </a:solidFill>
              </a:rPr>
              <a:t>papers</a:t>
            </a:r>
            <a:r>
              <a:rPr lang="de-DE" sz="2800" dirty="0">
                <a:solidFill>
                  <a:schemeClr val="tx2"/>
                </a:solidFill>
              </a:rPr>
              <a:t>, </a:t>
            </a:r>
            <a:r>
              <a:rPr lang="de-DE" sz="2800" dirty="0" err="1">
                <a:solidFill>
                  <a:schemeClr val="tx2"/>
                </a:solidFill>
              </a:rPr>
              <a:t>theses</a:t>
            </a:r>
            <a:r>
              <a:rPr lang="de-DE" sz="2800" dirty="0">
                <a:solidFill>
                  <a:schemeClr val="tx2"/>
                </a:solidFill>
              </a:rPr>
              <a:t>, </a:t>
            </a:r>
            <a:r>
              <a:rPr lang="de-DE" sz="2800" dirty="0" err="1">
                <a:solidFill>
                  <a:schemeClr val="tx2"/>
                </a:solidFill>
              </a:rPr>
              <a:t>books</a:t>
            </a:r>
            <a:r>
              <a:rPr lang="de-DE" sz="2800" dirty="0">
                <a:solidFill>
                  <a:schemeClr val="tx2"/>
                </a:solidFill>
              </a:rPr>
              <a:t>, </a:t>
            </a:r>
            <a:r>
              <a:rPr lang="de-DE" sz="2800" dirty="0" err="1">
                <a:solidFill>
                  <a:schemeClr val="tx2"/>
                </a:solidFill>
              </a:rPr>
              <a:t>preprints</a:t>
            </a:r>
            <a:r>
              <a:rPr lang="de-DE" sz="2800" dirty="0">
                <a:solidFill>
                  <a:schemeClr val="tx2"/>
                </a:solidFill>
              </a:rPr>
              <a:t>, </a:t>
            </a:r>
            <a:r>
              <a:rPr lang="de-DE" sz="2800" dirty="0" err="1">
                <a:solidFill>
                  <a:schemeClr val="tx2"/>
                </a:solidFill>
              </a:rPr>
              <a:t>abstracts</a:t>
            </a:r>
            <a:r>
              <a:rPr lang="de-DE" sz="2800" dirty="0">
                <a:solidFill>
                  <a:schemeClr val="tx2"/>
                </a:solidFill>
              </a:rPr>
              <a:t> </a:t>
            </a:r>
            <a:r>
              <a:rPr lang="de-DE" sz="2800" dirty="0" err="1">
                <a:solidFill>
                  <a:schemeClr val="tx2"/>
                </a:solidFill>
              </a:rPr>
              <a:t>and</a:t>
            </a:r>
            <a:r>
              <a:rPr lang="de-DE" sz="2800" dirty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reports</a:t>
            </a:r>
            <a:r>
              <a:rPr lang="de-DE" sz="2800" dirty="0" smtClean="0">
                <a:solidFill>
                  <a:schemeClr val="tx2"/>
                </a:solidFill>
              </a:rPr>
              <a:t>, </a:t>
            </a:r>
            <a:r>
              <a:rPr lang="de-DE" sz="2800" dirty="0" err="1" smtClean="0">
                <a:solidFill>
                  <a:schemeClr val="tx2"/>
                </a:solidFill>
              </a:rPr>
              <a:t>many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fulltexts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free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of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costs</a:t>
            </a:r>
            <a:endParaRPr lang="de-DE" sz="2800" dirty="0">
              <a:solidFill>
                <a:schemeClr val="tx2"/>
              </a:solidFill>
            </a:endParaRPr>
          </a:p>
          <a:p>
            <a:r>
              <a:rPr lang="de-DE" sz="2800" dirty="0" err="1" smtClean="0">
                <a:solidFill>
                  <a:schemeClr val="tx2"/>
                </a:solidFill>
              </a:rPr>
              <a:t>Disadvantages</a:t>
            </a:r>
            <a:r>
              <a:rPr lang="de-DE" sz="2800" dirty="0" smtClean="0">
                <a:solidFill>
                  <a:schemeClr val="tx2"/>
                </a:solidFill>
              </a:rPr>
              <a:t>: </a:t>
            </a:r>
            <a:r>
              <a:rPr lang="de-DE" sz="2800" dirty="0" err="1" smtClean="0">
                <a:solidFill>
                  <a:schemeClr val="tx2"/>
                </a:solidFill>
              </a:rPr>
              <a:t>restricted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search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and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sorting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options</a:t>
            </a:r>
            <a:r>
              <a:rPr lang="de-DE" sz="2800" dirty="0" smtClean="0">
                <a:solidFill>
                  <a:schemeClr val="tx2"/>
                </a:solidFill>
              </a:rPr>
              <a:t>, </a:t>
            </a:r>
            <a:r>
              <a:rPr lang="de-DE" sz="2800" dirty="0" err="1" smtClean="0">
                <a:solidFill>
                  <a:schemeClr val="tx2"/>
                </a:solidFill>
              </a:rPr>
              <a:t>no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controlled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search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vocabulary</a:t>
            </a:r>
            <a:r>
              <a:rPr lang="de-DE" sz="2800" dirty="0" smtClean="0">
                <a:solidFill>
                  <a:schemeClr val="tx2"/>
                </a:solidFill>
              </a:rPr>
              <a:t> (like </a:t>
            </a:r>
            <a:r>
              <a:rPr lang="de-DE" sz="2800" dirty="0" err="1" smtClean="0">
                <a:solidFill>
                  <a:schemeClr val="tx2"/>
                </a:solidFill>
              </a:rPr>
              <a:t>MeSH</a:t>
            </a:r>
            <a:r>
              <a:rPr lang="de-DE" sz="2800" dirty="0" smtClean="0">
                <a:solidFill>
                  <a:schemeClr val="tx2"/>
                </a:solidFill>
              </a:rPr>
              <a:t>)</a:t>
            </a:r>
          </a:p>
          <a:p>
            <a:endParaRPr lang="de-DE" sz="2800" dirty="0" smtClean="0">
              <a:solidFill>
                <a:schemeClr val="tx2"/>
              </a:solidFill>
            </a:endParaRPr>
          </a:p>
          <a:p>
            <a:endParaRPr lang="de-DE" sz="2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4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47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 smtClean="0">
                <a:solidFill>
                  <a:schemeClr val="tx2"/>
                </a:solidFill>
              </a:rPr>
              <a:t/>
            </a:r>
            <a:br>
              <a:rPr lang="de-DE" sz="3200" dirty="0" smtClean="0">
                <a:solidFill>
                  <a:schemeClr val="tx2"/>
                </a:solidFill>
              </a:rPr>
            </a:br>
            <a:r>
              <a:rPr lang="de-DE" sz="3600" dirty="0" smtClean="0">
                <a:solidFill>
                  <a:schemeClr val="tx2"/>
                </a:solidFill>
              </a:rPr>
              <a:t>Science </a:t>
            </a:r>
            <a:r>
              <a:rPr lang="de-DE" sz="3600" dirty="0" err="1" smtClean="0">
                <a:solidFill>
                  <a:schemeClr val="tx2"/>
                </a:solidFill>
              </a:rPr>
              <a:t>Citation</a:t>
            </a:r>
            <a:r>
              <a:rPr lang="de-DE" sz="3600" dirty="0" smtClean="0">
                <a:solidFill>
                  <a:schemeClr val="tx2"/>
                </a:solidFill>
              </a:rPr>
              <a:t> Index </a:t>
            </a:r>
            <a:r>
              <a:rPr lang="de-DE" sz="3600" dirty="0" err="1" smtClean="0">
                <a:solidFill>
                  <a:schemeClr val="tx2"/>
                </a:solidFill>
              </a:rPr>
              <a:t>Expanded</a:t>
            </a:r>
            <a:r>
              <a:rPr lang="de-DE" sz="3200" dirty="0" smtClean="0"/>
              <a:t/>
            </a:r>
            <a:br>
              <a:rPr lang="de-DE" sz="3200" dirty="0" smtClean="0"/>
            </a:br>
            <a:endParaRPr lang="de-DE" sz="32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                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5</a:t>
            </a:fld>
            <a:endParaRPr lang="de-DE" sz="130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06" y="2018857"/>
            <a:ext cx="8064966" cy="4199167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5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>
                <a:solidFill>
                  <a:schemeClr val="tx2"/>
                </a:solidFill>
              </a:rPr>
              <a:t>Science </a:t>
            </a:r>
            <a:r>
              <a:rPr lang="de-DE" sz="3600" dirty="0" err="1" smtClean="0">
                <a:solidFill>
                  <a:schemeClr val="tx2"/>
                </a:solidFill>
              </a:rPr>
              <a:t>Citation</a:t>
            </a:r>
            <a:r>
              <a:rPr lang="de-DE" sz="3600" dirty="0" smtClean="0">
                <a:solidFill>
                  <a:schemeClr val="tx2"/>
                </a:solidFill>
              </a:rPr>
              <a:t> Index </a:t>
            </a:r>
            <a:r>
              <a:rPr lang="de-DE" sz="3600" dirty="0" err="1" smtClean="0">
                <a:solidFill>
                  <a:schemeClr val="tx2"/>
                </a:solidFill>
              </a:rPr>
              <a:t>Expanded</a:t>
            </a:r>
            <a:r>
              <a:rPr lang="de-DE" sz="3600" dirty="0" smtClean="0">
                <a:solidFill>
                  <a:schemeClr val="tx2"/>
                </a:solidFill>
              </a:rPr>
              <a:t/>
            </a:r>
            <a:br>
              <a:rPr lang="de-DE" sz="3600" dirty="0" smtClean="0">
                <a:solidFill>
                  <a:schemeClr val="tx2"/>
                </a:solidFill>
              </a:rPr>
            </a:br>
            <a:r>
              <a:rPr lang="de-DE" sz="3600" dirty="0" smtClean="0">
                <a:solidFill>
                  <a:schemeClr val="tx2"/>
                </a:solidFill>
              </a:rPr>
              <a:t>– </a:t>
            </a:r>
            <a:r>
              <a:rPr lang="de-DE" sz="3600" dirty="0" err="1" smtClean="0">
                <a:solidFill>
                  <a:schemeClr val="tx2"/>
                </a:solidFill>
              </a:rPr>
              <a:t>facts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and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figures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0768"/>
            <a:ext cx="8229600" cy="4871566"/>
          </a:xfrm>
        </p:spPr>
        <p:txBody>
          <a:bodyPr>
            <a:noAutofit/>
          </a:bodyPr>
          <a:lstStyle/>
          <a:p>
            <a:endParaRPr lang="de-DE" sz="2400" dirty="0" smtClean="0">
              <a:solidFill>
                <a:schemeClr val="tx2"/>
              </a:solidFill>
            </a:endParaRPr>
          </a:p>
          <a:p>
            <a:r>
              <a:rPr lang="de-DE" sz="2400" dirty="0" smtClean="0">
                <a:solidFill>
                  <a:schemeClr val="tx2"/>
                </a:solidFill>
              </a:rPr>
              <a:t>Access </a:t>
            </a:r>
            <a:r>
              <a:rPr lang="de-DE" sz="2400" dirty="0" err="1" smtClean="0">
                <a:solidFill>
                  <a:schemeClr val="tx2"/>
                </a:solidFill>
              </a:rPr>
              <a:t>only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by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institutional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registration</a:t>
            </a:r>
            <a:r>
              <a:rPr lang="de-DE" sz="2400" dirty="0" smtClean="0">
                <a:solidFill>
                  <a:schemeClr val="tx2"/>
                </a:solidFill>
              </a:rPr>
              <a:t> via Web </a:t>
            </a:r>
            <a:r>
              <a:rPr lang="de-DE" sz="2400" dirty="0" err="1" smtClean="0">
                <a:solidFill>
                  <a:schemeClr val="tx2"/>
                </a:solidFill>
              </a:rPr>
              <a:t>of</a:t>
            </a:r>
            <a:r>
              <a:rPr lang="de-DE" sz="2400" dirty="0" smtClean="0">
                <a:solidFill>
                  <a:schemeClr val="tx2"/>
                </a:solidFill>
              </a:rPr>
              <a:t> Science ™ (</a:t>
            </a:r>
            <a:r>
              <a:rPr lang="de-DE" sz="2400" dirty="0" err="1" smtClean="0">
                <a:solidFill>
                  <a:schemeClr val="tx2"/>
                </a:solidFill>
              </a:rPr>
              <a:t>Doctors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associations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or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university</a:t>
            </a:r>
            <a:r>
              <a:rPr lang="de-DE" sz="2400" dirty="0" smtClean="0">
                <a:solidFill>
                  <a:schemeClr val="tx2"/>
                </a:solidFill>
              </a:rPr>
              <a:t>)</a:t>
            </a:r>
          </a:p>
          <a:p>
            <a:r>
              <a:rPr lang="de-DE" sz="2400" dirty="0" smtClean="0">
                <a:solidFill>
                  <a:schemeClr val="tx2"/>
                </a:solidFill>
              </a:rPr>
              <a:t>Scientific </a:t>
            </a:r>
            <a:r>
              <a:rPr lang="de-DE" sz="2400" dirty="0" err="1" smtClean="0">
                <a:solidFill>
                  <a:schemeClr val="tx2"/>
                </a:solidFill>
              </a:rPr>
              <a:t>literature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from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more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than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smtClean="0">
                <a:solidFill>
                  <a:srgbClr val="FF0000"/>
                </a:solidFill>
              </a:rPr>
              <a:t>9,200 </a:t>
            </a:r>
            <a:r>
              <a:rPr lang="de-DE" sz="2400" dirty="0" err="1" smtClean="0">
                <a:solidFill>
                  <a:schemeClr val="tx2"/>
                </a:solidFill>
              </a:rPr>
              <a:t>major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journals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across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smtClean="0">
                <a:solidFill>
                  <a:srgbClr val="FF0000"/>
                </a:solidFill>
              </a:rPr>
              <a:t>178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disciplines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of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medicine</a:t>
            </a:r>
            <a:r>
              <a:rPr lang="de-DE" sz="2400" dirty="0" smtClean="0">
                <a:solidFill>
                  <a:schemeClr val="tx2"/>
                </a:solidFill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</a:rPr>
              <a:t>life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sciences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and</a:t>
            </a:r>
            <a:r>
              <a:rPr lang="de-DE" sz="2400" dirty="0" smtClean="0">
                <a:solidFill>
                  <a:schemeClr val="tx2"/>
                </a:solidFill>
              </a:rPr>
              <a:t> (</a:t>
            </a:r>
            <a:r>
              <a:rPr lang="de-DE" sz="2400" dirty="0" err="1" smtClean="0">
                <a:solidFill>
                  <a:schemeClr val="tx2"/>
                </a:solidFill>
              </a:rPr>
              <a:t>bio</a:t>
            </a:r>
            <a:r>
              <a:rPr lang="de-DE" sz="2400" dirty="0" smtClean="0">
                <a:solidFill>
                  <a:schemeClr val="tx2"/>
                </a:solidFill>
              </a:rPr>
              <a:t>)</a:t>
            </a:r>
            <a:r>
              <a:rPr lang="de-DE" sz="2400" dirty="0" err="1" smtClean="0">
                <a:solidFill>
                  <a:schemeClr val="tx2"/>
                </a:solidFill>
              </a:rPr>
              <a:t>technology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endParaRPr lang="de-DE" sz="2400" dirty="0" smtClean="0">
              <a:solidFill>
                <a:schemeClr val="tx2"/>
              </a:solidFill>
            </a:endParaRPr>
          </a:p>
          <a:p>
            <a:r>
              <a:rPr lang="de-DE" sz="2400" dirty="0" err="1" smtClean="0">
                <a:solidFill>
                  <a:srgbClr val="FF0000"/>
                </a:solidFill>
              </a:rPr>
              <a:t>About</a:t>
            </a:r>
            <a:r>
              <a:rPr lang="de-DE" sz="2400" dirty="0" smtClean="0">
                <a:solidFill>
                  <a:srgbClr val="FF0000"/>
                </a:solidFill>
              </a:rPr>
              <a:t> 53 mill. </a:t>
            </a:r>
            <a:r>
              <a:rPr lang="de-DE" sz="2400" dirty="0" err="1" smtClean="0">
                <a:solidFill>
                  <a:srgbClr val="FF0000"/>
                </a:solidFill>
              </a:rPr>
              <a:t>records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</a:rPr>
              <a:t>and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smtClean="0">
                <a:solidFill>
                  <a:srgbClr val="FF0000"/>
                </a:solidFill>
              </a:rPr>
              <a:t>1,18 </a:t>
            </a:r>
            <a:r>
              <a:rPr lang="de-DE" sz="2400" dirty="0" err="1" smtClean="0">
                <a:solidFill>
                  <a:srgbClr val="FF0000"/>
                </a:solidFill>
              </a:rPr>
              <a:t>billion</a:t>
            </a:r>
            <a:r>
              <a:rPr lang="de-DE" sz="2400" dirty="0">
                <a:solidFill>
                  <a:srgbClr val="FF0000"/>
                </a:solidFill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</a:rPr>
              <a:t>cited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</a:rPr>
              <a:t>references</a:t>
            </a:r>
            <a:r>
              <a:rPr lang="de-DE" sz="2400" dirty="0" smtClean="0">
                <a:solidFill>
                  <a:srgbClr val="FF0000"/>
                </a:solidFill>
              </a:rPr>
              <a:t> (</a:t>
            </a:r>
            <a:r>
              <a:rPr lang="de-DE" sz="2400" dirty="0" err="1" smtClean="0">
                <a:solidFill>
                  <a:srgbClr val="FF0000"/>
                </a:solidFill>
              </a:rPr>
              <a:t>from</a:t>
            </a:r>
            <a:r>
              <a:rPr lang="de-DE" sz="2400" dirty="0" smtClean="0">
                <a:solidFill>
                  <a:srgbClr val="FF0000"/>
                </a:solidFill>
              </a:rPr>
              <a:t> 1900 </a:t>
            </a:r>
            <a:r>
              <a:rPr lang="de-DE" sz="2400" dirty="0" err="1" smtClean="0">
                <a:solidFill>
                  <a:srgbClr val="FF0000"/>
                </a:solidFill>
              </a:rPr>
              <a:t>to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</a:rPr>
              <a:t>present</a:t>
            </a:r>
            <a:r>
              <a:rPr lang="de-DE" sz="24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de-DE" sz="2400" dirty="0" smtClean="0">
                <a:solidFill>
                  <a:schemeClr val="tx2"/>
                </a:solidFill>
              </a:rPr>
              <a:t>Abstracts </a:t>
            </a:r>
            <a:r>
              <a:rPr lang="de-DE" sz="2400" dirty="0" err="1" smtClean="0">
                <a:solidFill>
                  <a:schemeClr val="tx2"/>
                </a:solidFill>
              </a:rPr>
              <a:t>for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approx</a:t>
            </a:r>
            <a:r>
              <a:rPr lang="de-DE" sz="2400" dirty="0" smtClean="0">
                <a:solidFill>
                  <a:schemeClr val="tx2"/>
                </a:solidFill>
              </a:rPr>
              <a:t>. 70 % </a:t>
            </a:r>
            <a:r>
              <a:rPr lang="de-DE" sz="2400" dirty="0" err="1" smtClean="0">
                <a:solidFill>
                  <a:schemeClr val="tx2"/>
                </a:solidFill>
              </a:rPr>
              <a:t>of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the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articles</a:t>
            </a:r>
            <a:r>
              <a:rPr lang="de-DE" sz="2400" dirty="0" smtClean="0">
                <a:solidFill>
                  <a:schemeClr val="tx2"/>
                </a:solidFill>
              </a:rPr>
              <a:t> (1991 </a:t>
            </a:r>
            <a:r>
              <a:rPr lang="de-DE" sz="2400" dirty="0" err="1" smtClean="0">
                <a:solidFill>
                  <a:schemeClr val="tx2"/>
                </a:solidFill>
              </a:rPr>
              <a:t>to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present</a:t>
            </a:r>
            <a:r>
              <a:rPr lang="de-DE" sz="2400" dirty="0" smtClean="0">
                <a:solidFill>
                  <a:schemeClr val="tx2"/>
                </a:solidFill>
              </a:rPr>
              <a:t>)</a:t>
            </a:r>
          </a:p>
          <a:p>
            <a:r>
              <a:rPr lang="de-DE" sz="2400" dirty="0">
                <a:solidFill>
                  <a:schemeClr val="tx2"/>
                </a:solidFill>
              </a:rPr>
              <a:t>Special </a:t>
            </a:r>
            <a:r>
              <a:rPr lang="de-DE" sz="2400" dirty="0" err="1">
                <a:solidFill>
                  <a:schemeClr val="tx2"/>
                </a:solidFill>
              </a:rPr>
              <a:t>feature</a:t>
            </a:r>
            <a:r>
              <a:rPr lang="de-DE" sz="2400" dirty="0">
                <a:solidFill>
                  <a:schemeClr val="tx2"/>
                </a:solidFill>
              </a:rPr>
              <a:t>: </a:t>
            </a:r>
            <a:r>
              <a:rPr lang="de-DE" sz="2400" dirty="0" err="1">
                <a:solidFill>
                  <a:schemeClr val="tx2"/>
                </a:solidFill>
              </a:rPr>
              <a:t>cited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references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search</a:t>
            </a:r>
            <a:r>
              <a:rPr lang="de-DE" sz="2400" dirty="0">
                <a:solidFill>
                  <a:schemeClr val="tx2"/>
                </a:solidFill>
              </a:rPr>
              <a:t>, </a:t>
            </a:r>
            <a:r>
              <a:rPr lang="de-DE" sz="2400" dirty="0" err="1">
                <a:solidFill>
                  <a:schemeClr val="tx2"/>
                </a:solidFill>
              </a:rPr>
              <a:t>enabling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to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track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prior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research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articles</a:t>
            </a:r>
            <a:endParaRPr lang="de-DE" sz="2400" dirty="0" smtClean="0">
              <a:solidFill>
                <a:schemeClr val="tx2"/>
              </a:solidFill>
            </a:endParaRPr>
          </a:p>
          <a:p>
            <a:r>
              <a:rPr lang="de-DE" sz="2400" dirty="0" err="1" smtClean="0">
                <a:solidFill>
                  <a:schemeClr val="tx2"/>
                </a:solidFill>
              </a:rPr>
              <a:t>Important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for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researchers</a:t>
            </a:r>
            <a:r>
              <a:rPr lang="de-DE" sz="2400" dirty="0" smtClean="0">
                <a:solidFill>
                  <a:schemeClr val="tx2"/>
                </a:solidFill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</a:rPr>
              <a:t>less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for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</a:rPr>
              <a:t>doctors</a:t>
            </a:r>
            <a:endParaRPr lang="de-DE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 smtClean="0"/>
          </a:p>
          <a:p>
            <a:endParaRPr lang="de-DE" sz="2400" dirty="0"/>
          </a:p>
          <a:p>
            <a:pPr mar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6</a:t>
            </a:fld>
            <a:endParaRPr lang="de-DE" sz="1300" dirty="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1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5499"/>
            <a:ext cx="7139136" cy="562074"/>
          </a:xfrm>
        </p:spPr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Cochrane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library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45388" y="1531702"/>
            <a:ext cx="8229600" cy="48715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 smtClean="0"/>
              <a:t>	        </a:t>
            </a:r>
            <a:r>
              <a:rPr lang="de-DE" sz="2400" dirty="0" smtClean="0">
                <a:hlinkClick r:id="rId2"/>
              </a:rPr>
              <a:t>http</a:t>
            </a:r>
            <a:r>
              <a:rPr lang="de-DE" sz="2400" dirty="0">
                <a:hlinkClick r:id="rId2"/>
              </a:rPr>
              <a:t>://www.cochranelibrary.com/</a:t>
            </a: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7</a:t>
            </a:fld>
            <a:endParaRPr lang="de-DE" sz="1300"/>
          </a:p>
        </p:txBody>
      </p:sp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66" y="2060848"/>
            <a:ext cx="858644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4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Cochrane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library</a:t>
            </a:r>
            <a:r>
              <a:rPr lang="de-DE" sz="3600" dirty="0" smtClean="0">
                <a:solidFill>
                  <a:schemeClr val="tx2"/>
                </a:solidFill>
              </a:rPr>
              <a:t> – </a:t>
            </a:r>
            <a:r>
              <a:rPr lang="de-DE" sz="3600" dirty="0" err="1" smtClean="0">
                <a:solidFill>
                  <a:schemeClr val="tx2"/>
                </a:solidFill>
              </a:rPr>
              <a:t>facts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and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figures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90698"/>
            <a:ext cx="8363272" cy="5040560"/>
          </a:xfrm>
        </p:spPr>
        <p:txBody>
          <a:bodyPr>
            <a:noAutofit/>
          </a:bodyPr>
          <a:lstStyle/>
          <a:p>
            <a:r>
              <a:rPr lang="de-DE" sz="2200" dirty="0" smtClean="0">
                <a:solidFill>
                  <a:schemeClr val="tx2"/>
                </a:solidFill>
              </a:rPr>
              <a:t>Collection </a:t>
            </a:r>
            <a:r>
              <a:rPr lang="de-DE" sz="2200" dirty="0" err="1" smtClean="0">
                <a:solidFill>
                  <a:schemeClr val="tx2"/>
                </a:solidFill>
              </a:rPr>
              <a:t>of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three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databases</a:t>
            </a:r>
            <a:r>
              <a:rPr lang="de-DE" sz="2200" dirty="0" smtClean="0">
                <a:solidFill>
                  <a:schemeClr val="tx2"/>
                </a:solidFill>
              </a:rPr>
              <a:t>:</a:t>
            </a:r>
          </a:p>
          <a:p>
            <a:endParaRPr lang="de-DE" sz="2200" dirty="0" smtClean="0">
              <a:solidFill>
                <a:schemeClr val="tx2"/>
              </a:solidFill>
            </a:endParaRPr>
          </a:p>
          <a:p>
            <a:pPr lvl="1">
              <a:buFont typeface="Symbol" panose="05050102010706020507" pitchFamily="18" charset="2"/>
              <a:buChar char="-"/>
            </a:pPr>
            <a:r>
              <a:rPr lang="de-DE" sz="2200" b="1" dirty="0" err="1" smtClean="0">
                <a:solidFill>
                  <a:schemeClr val="tx2"/>
                </a:solidFill>
              </a:rPr>
              <a:t>Cochrane</a:t>
            </a:r>
            <a:r>
              <a:rPr lang="de-DE" sz="2200" b="1" dirty="0" smtClean="0">
                <a:solidFill>
                  <a:schemeClr val="tx2"/>
                </a:solidFill>
              </a:rPr>
              <a:t> Database </a:t>
            </a:r>
            <a:r>
              <a:rPr lang="de-DE" sz="2200" b="1" dirty="0" err="1" smtClean="0">
                <a:solidFill>
                  <a:schemeClr val="tx2"/>
                </a:solidFill>
              </a:rPr>
              <a:t>of</a:t>
            </a:r>
            <a:r>
              <a:rPr lang="de-DE" sz="2200" b="1" dirty="0" smtClean="0">
                <a:solidFill>
                  <a:schemeClr val="tx2"/>
                </a:solidFill>
              </a:rPr>
              <a:t> </a:t>
            </a:r>
            <a:r>
              <a:rPr lang="de-DE" sz="2200" b="1" dirty="0" err="1" smtClean="0">
                <a:solidFill>
                  <a:schemeClr val="tx2"/>
                </a:solidFill>
              </a:rPr>
              <a:t>Systematic</a:t>
            </a:r>
            <a:r>
              <a:rPr lang="de-DE" sz="2200" b="1" dirty="0" smtClean="0">
                <a:solidFill>
                  <a:schemeClr val="tx2"/>
                </a:solidFill>
              </a:rPr>
              <a:t> Reviews (CDSR) – ca. </a:t>
            </a:r>
            <a:r>
              <a:rPr lang="de-DE" sz="2200" b="1" dirty="0" smtClean="0">
                <a:solidFill>
                  <a:schemeClr val="tx2"/>
                </a:solidFill>
              </a:rPr>
              <a:t>9,500 </a:t>
            </a:r>
            <a:r>
              <a:rPr lang="de-DE" sz="2200" b="1" dirty="0" err="1" smtClean="0">
                <a:solidFill>
                  <a:schemeClr val="tx2"/>
                </a:solidFill>
              </a:rPr>
              <a:t>records</a:t>
            </a:r>
            <a:r>
              <a:rPr lang="de-DE" sz="2200" b="1" dirty="0" smtClean="0">
                <a:solidFill>
                  <a:schemeClr val="tx2"/>
                </a:solidFill>
              </a:rPr>
              <a:t> </a:t>
            </a:r>
            <a:r>
              <a:rPr lang="de-DE" sz="2200" b="1" dirty="0" smtClean="0">
                <a:solidFill>
                  <a:srgbClr val="FF0000"/>
                </a:solidFill>
              </a:rPr>
              <a:t>(</a:t>
            </a:r>
            <a:r>
              <a:rPr lang="de-DE" sz="2200" b="1" dirty="0" err="1" smtClean="0">
                <a:solidFill>
                  <a:srgbClr val="FF0000"/>
                </a:solidFill>
              </a:rPr>
              <a:t>new</a:t>
            </a:r>
            <a:r>
              <a:rPr lang="de-DE" sz="2200" b="1" dirty="0" smtClean="0">
                <a:solidFill>
                  <a:srgbClr val="FF0000"/>
                </a:solidFill>
              </a:rPr>
              <a:t>: 8,279 </a:t>
            </a:r>
            <a:r>
              <a:rPr lang="de-DE" sz="2200" b="1" dirty="0" err="1" smtClean="0">
                <a:solidFill>
                  <a:srgbClr val="FF0000"/>
                </a:solidFill>
              </a:rPr>
              <a:t>records</a:t>
            </a:r>
            <a:r>
              <a:rPr lang="de-DE" sz="2200" b="1" dirty="0" smtClean="0">
                <a:solidFill>
                  <a:srgbClr val="FF0000"/>
                </a:solidFill>
              </a:rPr>
              <a:t>)</a:t>
            </a:r>
            <a:endParaRPr lang="de-DE" sz="2200" b="1" dirty="0" smtClean="0">
              <a:solidFill>
                <a:schemeClr val="tx2"/>
              </a:solidFill>
            </a:endParaRPr>
          </a:p>
          <a:p>
            <a:pPr lvl="1">
              <a:buFont typeface="Symbol" panose="05050102010706020507" pitchFamily="18" charset="2"/>
              <a:buChar char="-"/>
            </a:pPr>
            <a:r>
              <a:rPr lang="de-DE" sz="2200" b="1" dirty="0" err="1" smtClean="0">
                <a:solidFill>
                  <a:schemeClr val="tx2"/>
                </a:solidFill>
              </a:rPr>
              <a:t>Cochrane</a:t>
            </a:r>
            <a:r>
              <a:rPr lang="de-DE" sz="2200" b="1" dirty="0" smtClean="0">
                <a:solidFill>
                  <a:schemeClr val="tx2"/>
                </a:solidFill>
              </a:rPr>
              <a:t> Central Register </a:t>
            </a:r>
            <a:r>
              <a:rPr lang="de-DE" sz="2200" b="1" dirty="0" err="1" smtClean="0">
                <a:solidFill>
                  <a:schemeClr val="tx2"/>
                </a:solidFill>
              </a:rPr>
              <a:t>of</a:t>
            </a:r>
            <a:r>
              <a:rPr lang="de-DE" sz="2200" b="1" dirty="0" smtClean="0">
                <a:solidFill>
                  <a:schemeClr val="tx2"/>
                </a:solidFill>
              </a:rPr>
              <a:t> </a:t>
            </a:r>
            <a:r>
              <a:rPr lang="de-DE" sz="2200" b="1" dirty="0" err="1" smtClean="0">
                <a:solidFill>
                  <a:schemeClr val="tx2"/>
                </a:solidFill>
              </a:rPr>
              <a:t>Contr</a:t>
            </a:r>
            <a:r>
              <a:rPr lang="de-DE" sz="2200" b="1" dirty="0" smtClean="0">
                <a:solidFill>
                  <a:schemeClr val="tx2"/>
                </a:solidFill>
              </a:rPr>
              <a:t>. Trials (CENTRAL) – ca. 965,000 </a:t>
            </a:r>
            <a:r>
              <a:rPr lang="de-DE" sz="2200" b="1" dirty="0" err="1" smtClean="0">
                <a:solidFill>
                  <a:schemeClr val="tx2"/>
                </a:solidFill>
              </a:rPr>
              <a:t>records</a:t>
            </a:r>
            <a:r>
              <a:rPr lang="de-DE" sz="2200" b="1" dirty="0" smtClean="0">
                <a:solidFill>
                  <a:schemeClr val="tx2"/>
                </a:solidFill>
              </a:rPr>
              <a:t> </a:t>
            </a:r>
            <a:r>
              <a:rPr lang="de-DE" sz="2200" b="1" dirty="0" smtClean="0">
                <a:solidFill>
                  <a:srgbClr val="FF0000"/>
                </a:solidFill>
              </a:rPr>
              <a:t>(</a:t>
            </a:r>
            <a:r>
              <a:rPr lang="de-DE" sz="2200" b="1" dirty="0" err="1" smtClean="0">
                <a:solidFill>
                  <a:srgbClr val="FF0000"/>
                </a:solidFill>
              </a:rPr>
              <a:t>new</a:t>
            </a:r>
            <a:r>
              <a:rPr lang="de-DE" sz="2200" b="1" dirty="0" smtClean="0">
                <a:solidFill>
                  <a:srgbClr val="FF0000"/>
                </a:solidFill>
              </a:rPr>
              <a:t>: </a:t>
            </a:r>
            <a:r>
              <a:rPr lang="de-DE" sz="2200" b="1" dirty="0" smtClean="0">
                <a:solidFill>
                  <a:srgbClr val="FF0000"/>
                </a:solidFill>
              </a:rPr>
              <a:t>1,615,467 </a:t>
            </a:r>
            <a:r>
              <a:rPr lang="de-DE" sz="2200" b="1" dirty="0" err="1" smtClean="0">
                <a:solidFill>
                  <a:srgbClr val="FF0000"/>
                </a:solidFill>
              </a:rPr>
              <a:t>records</a:t>
            </a:r>
            <a:r>
              <a:rPr lang="de-DE" sz="2200" b="1" dirty="0" smtClean="0">
                <a:solidFill>
                  <a:srgbClr val="FF0000"/>
                </a:solidFill>
              </a:rPr>
              <a:t>)</a:t>
            </a:r>
            <a:endParaRPr lang="de-DE" sz="2200" b="1" dirty="0">
              <a:solidFill>
                <a:srgbClr val="FF0000"/>
              </a:solidFill>
            </a:endParaRPr>
          </a:p>
          <a:p>
            <a:pPr lvl="1">
              <a:buFont typeface="Symbol" panose="05050102010706020507" pitchFamily="18" charset="2"/>
              <a:buChar char="-"/>
            </a:pPr>
            <a:r>
              <a:rPr lang="de-DE" sz="2200" dirty="0" err="1" smtClean="0">
                <a:solidFill>
                  <a:schemeClr val="tx2"/>
                </a:solidFill>
              </a:rPr>
              <a:t>Cochrane</a:t>
            </a:r>
            <a:r>
              <a:rPr lang="de-DE" sz="2200" dirty="0" smtClean="0">
                <a:solidFill>
                  <a:schemeClr val="tx2"/>
                </a:solidFill>
              </a:rPr>
              <a:t> Clinical </a:t>
            </a:r>
            <a:r>
              <a:rPr lang="de-DE" sz="2200" dirty="0" err="1" smtClean="0">
                <a:solidFill>
                  <a:schemeClr val="tx2"/>
                </a:solidFill>
              </a:rPr>
              <a:t>Answers</a:t>
            </a:r>
            <a:r>
              <a:rPr lang="de-DE" sz="2200" dirty="0" smtClean="0">
                <a:solidFill>
                  <a:schemeClr val="tx2"/>
                </a:solidFill>
              </a:rPr>
              <a:t> (CCAs) – </a:t>
            </a:r>
            <a:r>
              <a:rPr lang="de-DE" sz="2200" dirty="0" smtClean="0">
                <a:solidFill>
                  <a:srgbClr val="FF0000"/>
                </a:solidFill>
              </a:rPr>
              <a:t>ca. 2367 </a:t>
            </a:r>
            <a:r>
              <a:rPr lang="de-DE" sz="2200" dirty="0" err="1" smtClean="0">
                <a:solidFill>
                  <a:srgbClr val="FF0000"/>
                </a:solidFill>
              </a:rPr>
              <a:t>records</a:t>
            </a:r>
            <a:r>
              <a:rPr lang="de-DE" sz="2200" dirty="0" smtClean="0">
                <a:solidFill>
                  <a:srgbClr val="FF0000"/>
                </a:solidFill>
              </a:rPr>
              <a:t>, </a:t>
            </a:r>
            <a:r>
              <a:rPr lang="de-DE" sz="2200" dirty="0" err="1" smtClean="0">
                <a:solidFill>
                  <a:srgbClr val="FF0000"/>
                </a:solidFill>
              </a:rPr>
              <a:t>simply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structures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entry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point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for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clinical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decision-making</a:t>
            </a:r>
            <a:endParaRPr lang="de-DE" sz="2200" dirty="0" smtClean="0">
              <a:solidFill>
                <a:schemeClr val="tx2"/>
              </a:solidFill>
            </a:endParaRPr>
          </a:p>
          <a:p>
            <a:endParaRPr lang="de-DE" sz="2200" dirty="0" smtClean="0">
              <a:solidFill>
                <a:schemeClr val="tx2"/>
              </a:solidFill>
            </a:endParaRPr>
          </a:p>
          <a:p>
            <a:r>
              <a:rPr lang="de-DE" sz="2200" dirty="0" err="1" smtClean="0">
                <a:solidFill>
                  <a:schemeClr val="tx2"/>
                </a:solidFill>
              </a:rPr>
              <a:t>Important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source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for</a:t>
            </a:r>
            <a:r>
              <a:rPr lang="de-DE" sz="2200" dirty="0" smtClean="0">
                <a:solidFill>
                  <a:schemeClr val="tx2"/>
                </a:solidFill>
              </a:rPr>
              <a:t> peer-</a:t>
            </a:r>
            <a:r>
              <a:rPr lang="de-DE" sz="2200" dirty="0" err="1" smtClean="0">
                <a:solidFill>
                  <a:schemeClr val="tx2"/>
                </a:solidFill>
              </a:rPr>
              <a:t>reviewed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systematic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reviews</a:t>
            </a:r>
            <a:r>
              <a:rPr lang="de-DE" sz="2200" dirty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and</a:t>
            </a:r>
            <a:r>
              <a:rPr lang="de-DE" sz="2200" dirty="0" smtClean="0">
                <a:solidFill>
                  <a:schemeClr val="tx2"/>
                </a:solidFill>
              </a:rPr>
              <a:t> (quasi-) </a:t>
            </a:r>
            <a:r>
              <a:rPr lang="de-DE" sz="2200" dirty="0" err="1" smtClean="0">
                <a:solidFill>
                  <a:schemeClr val="tx2"/>
                </a:solidFill>
              </a:rPr>
              <a:t>randomised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controlled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trials</a:t>
            </a:r>
            <a:endParaRPr lang="de-DE" sz="2200" dirty="0" smtClean="0">
              <a:solidFill>
                <a:schemeClr val="tx2"/>
              </a:solidFill>
            </a:endParaRPr>
          </a:p>
          <a:p>
            <a:r>
              <a:rPr lang="de-DE" sz="2200" dirty="0" smtClean="0">
                <a:solidFill>
                  <a:schemeClr val="tx2"/>
                </a:solidFill>
              </a:rPr>
              <a:t>Search </a:t>
            </a:r>
            <a:r>
              <a:rPr lang="de-DE" sz="2200" dirty="0" err="1" smtClean="0">
                <a:solidFill>
                  <a:schemeClr val="tx2"/>
                </a:solidFill>
              </a:rPr>
              <a:t>for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bibliograph</a:t>
            </a:r>
            <a:r>
              <a:rPr lang="de-DE" sz="2200" dirty="0" smtClean="0">
                <a:solidFill>
                  <a:schemeClr val="tx2"/>
                </a:solidFill>
              </a:rPr>
              <a:t>. </a:t>
            </a:r>
            <a:r>
              <a:rPr lang="de-DE" sz="2200" dirty="0" err="1" smtClean="0">
                <a:solidFill>
                  <a:schemeClr val="tx2"/>
                </a:solidFill>
              </a:rPr>
              <a:t>data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and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abstracts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and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full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texts</a:t>
            </a:r>
            <a:r>
              <a:rPr lang="de-DE" sz="2200" dirty="0" smtClean="0">
                <a:solidFill>
                  <a:schemeClr val="tx2"/>
                </a:solidFill>
              </a:rPr>
              <a:t>: </a:t>
            </a:r>
            <a:r>
              <a:rPr lang="de-DE" sz="2200" dirty="0" err="1" smtClean="0">
                <a:solidFill>
                  <a:srgbClr val="FF0000"/>
                </a:solidFill>
              </a:rPr>
              <a:t>free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of</a:t>
            </a:r>
            <a:r>
              <a:rPr lang="de-DE" sz="2200" dirty="0" smtClean="0">
                <a:solidFill>
                  <a:srgbClr val="FF0000"/>
                </a:solidFill>
              </a:rPr>
              <a:t> </a:t>
            </a:r>
            <a:r>
              <a:rPr lang="de-DE" sz="2200" dirty="0" err="1" smtClean="0">
                <a:solidFill>
                  <a:srgbClr val="FF0000"/>
                </a:solidFill>
              </a:rPr>
              <a:t>costs</a:t>
            </a:r>
            <a:endParaRPr lang="de-DE" sz="2200" dirty="0" smtClean="0">
              <a:solidFill>
                <a:srgbClr val="FF0000"/>
              </a:solidFill>
            </a:endParaRPr>
          </a:p>
          <a:p>
            <a:endParaRPr lang="de-DE" sz="2200" dirty="0"/>
          </a:p>
          <a:p>
            <a:pPr marL="0" indent="0">
              <a:buNone/>
            </a:pPr>
            <a:r>
              <a:rPr lang="de-DE" sz="2200" dirty="0"/>
              <a:t/>
            </a:r>
            <a:br>
              <a:rPr lang="de-DE" sz="2200" dirty="0"/>
            </a:br>
            <a:endParaRPr lang="de-DE" sz="2200" dirty="0"/>
          </a:p>
          <a:p>
            <a:pPr marL="0" indent="0">
              <a:buNone/>
            </a:pPr>
            <a:r>
              <a:rPr lang="de-DE" sz="2200" dirty="0" smtClean="0"/>
              <a:t/>
            </a:r>
            <a:br>
              <a:rPr lang="de-DE" sz="2200" dirty="0" smtClean="0"/>
            </a:br>
            <a:endParaRPr lang="de-DE" sz="2200" dirty="0"/>
          </a:p>
          <a:p>
            <a:endParaRPr lang="de-DE" sz="2200" dirty="0" smtClean="0"/>
          </a:p>
          <a:p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8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32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5499"/>
            <a:ext cx="7139136" cy="562074"/>
          </a:xfrm>
        </p:spPr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ScienceDirect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484784"/>
            <a:ext cx="7704856" cy="48715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>
                <a:hlinkClick r:id="rId2"/>
              </a:rPr>
              <a:t>http</a:t>
            </a:r>
            <a:r>
              <a:rPr lang="de-DE" sz="2800" dirty="0">
                <a:hlinkClick r:id="rId2"/>
              </a:rPr>
              <a:t>://</a:t>
            </a:r>
            <a:r>
              <a:rPr lang="de-DE" sz="2800" dirty="0" smtClean="0">
                <a:hlinkClick r:id="rId2"/>
              </a:rPr>
              <a:t>www.sciencedirect.com</a:t>
            </a:r>
            <a:r>
              <a:rPr lang="de-DE" sz="2800" dirty="0"/>
              <a:t> </a:t>
            </a:r>
            <a:br>
              <a:rPr lang="de-DE" sz="2800" dirty="0"/>
            </a:b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 smtClean="0"/>
              <a:t>	</a:t>
            </a:r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9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3" y="2348878"/>
            <a:ext cx="8663992" cy="369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5499"/>
            <a:ext cx="7139136" cy="562074"/>
          </a:xfrm>
        </p:spPr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Scopus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484784"/>
            <a:ext cx="7704856" cy="48715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>
                <a:hlinkClick r:id="rId2"/>
              </a:rPr>
              <a:t>https://www.scopus.com</a:t>
            </a: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 smtClean="0"/>
              <a:t>	</a:t>
            </a:r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10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0" y="2276872"/>
            <a:ext cx="8799711" cy="365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 err="1" smtClean="0">
                <a:solidFill>
                  <a:schemeClr val="tx2"/>
                </a:solidFill>
              </a:rPr>
              <a:t>ScienceDirect</a:t>
            </a:r>
            <a:r>
              <a:rPr lang="de-DE" sz="3200" dirty="0" smtClean="0">
                <a:solidFill>
                  <a:schemeClr val="tx2"/>
                </a:solidFill>
              </a:rPr>
              <a:t>/</a:t>
            </a:r>
            <a:r>
              <a:rPr lang="de-DE" sz="3200" dirty="0" err="1" smtClean="0">
                <a:solidFill>
                  <a:schemeClr val="tx2"/>
                </a:solidFill>
              </a:rPr>
              <a:t>Scopus</a:t>
            </a:r>
            <a:r>
              <a:rPr lang="de-DE" sz="3200" dirty="0" smtClean="0">
                <a:solidFill>
                  <a:schemeClr val="tx2"/>
                </a:solidFill>
              </a:rPr>
              <a:t> – </a:t>
            </a:r>
            <a:r>
              <a:rPr lang="de-DE" sz="3200" dirty="0" err="1" smtClean="0">
                <a:solidFill>
                  <a:schemeClr val="tx2"/>
                </a:solidFill>
              </a:rPr>
              <a:t>facts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and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figures</a:t>
            </a:r>
            <a:endParaRPr lang="de-DE" sz="32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363272" cy="5040560"/>
          </a:xfrm>
        </p:spPr>
        <p:txBody>
          <a:bodyPr>
            <a:noAutofit/>
          </a:bodyPr>
          <a:lstStyle/>
          <a:p>
            <a:r>
              <a:rPr lang="de-DE" sz="2200" b="1" dirty="0" err="1" smtClean="0">
                <a:solidFill>
                  <a:schemeClr val="tx2"/>
                </a:solidFill>
              </a:rPr>
              <a:t>ScienceDirect</a:t>
            </a:r>
            <a:r>
              <a:rPr lang="de-DE" sz="2200" b="1" dirty="0" smtClean="0">
                <a:solidFill>
                  <a:schemeClr val="tx2"/>
                </a:solidFill>
              </a:rPr>
              <a:t>: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provided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by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Elsevier</a:t>
            </a:r>
            <a:r>
              <a:rPr lang="de-DE" sz="2200" dirty="0" smtClean="0">
                <a:solidFill>
                  <a:schemeClr val="tx2"/>
                </a:solidFill>
              </a:rPr>
              <a:t> Science </a:t>
            </a:r>
            <a:r>
              <a:rPr lang="de-DE" sz="2200" dirty="0" err="1" smtClean="0">
                <a:solidFill>
                  <a:schemeClr val="tx2"/>
                </a:solidFill>
              </a:rPr>
              <a:t>since</a:t>
            </a:r>
            <a:r>
              <a:rPr lang="de-DE" sz="2200" dirty="0" smtClean="0">
                <a:solidFill>
                  <a:schemeClr val="tx2"/>
                </a:solidFill>
              </a:rPr>
              <a:t> 1997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2"/>
                </a:solidFill>
              </a:rPr>
              <a:t>	</a:t>
            </a:r>
            <a:r>
              <a:rPr lang="de-DE" sz="2000" dirty="0" smtClean="0">
                <a:solidFill>
                  <a:schemeClr val="tx2"/>
                </a:solidFill>
              </a:rPr>
              <a:t>- </a:t>
            </a:r>
            <a:r>
              <a:rPr lang="de-DE" sz="2000" dirty="0" err="1" smtClean="0">
                <a:solidFill>
                  <a:srgbClr val="FF0000"/>
                </a:solidFill>
              </a:rPr>
              <a:t>about</a:t>
            </a:r>
            <a:r>
              <a:rPr lang="de-DE" sz="2000" dirty="0" smtClean="0">
                <a:solidFill>
                  <a:srgbClr val="FF0000"/>
                </a:solidFill>
              </a:rPr>
              <a:t> 16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smtClean="0">
                <a:solidFill>
                  <a:schemeClr val="tx2"/>
                </a:solidFill>
              </a:rPr>
              <a:t>mill. </a:t>
            </a:r>
            <a:r>
              <a:rPr lang="de-DE" sz="2000" dirty="0" err="1" smtClean="0">
                <a:solidFill>
                  <a:schemeClr val="tx2"/>
                </a:solidFill>
              </a:rPr>
              <a:t>full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text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articles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from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over</a:t>
            </a:r>
            <a:r>
              <a:rPr lang="de-DE" sz="2000" dirty="0" smtClean="0">
                <a:solidFill>
                  <a:schemeClr val="tx2"/>
                </a:solidFill>
              </a:rPr>
              <a:t> 2,500 </a:t>
            </a:r>
            <a:r>
              <a:rPr lang="de-DE" sz="2000" dirty="0" err="1" smtClean="0">
                <a:solidFill>
                  <a:schemeClr val="tx2"/>
                </a:solidFill>
              </a:rPr>
              <a:t>journals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from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several</a:t>
            </a:r>
            <a:r>
              <a:rPr lang="de-DE" sz="2000" dirty="0" smtClean="0">
                <a:solidFill>
                  <a:schemeClr val="tx2"/>
                </a:solidFill>
              </a:rPr>
              <a:t> 	  </a:t>
            </a:r>
            <a:r>
              <a:rPr lang="de-DE" sz="2000" dirty="0" err="1" smtClean="0">
                <a:solidFill>
                  <a:schemeClr val="tx2"/>
                </a:solidFill>
              </a:rPr>
              <a:t>publishers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from</a:t>
            </a:r>
            <a:r>
              <a:rPr lang="de-DE" sz="2000" dirty="0" smtClean="0">
                <a:solidFill>
                  <a:schemeClr val="tx2"/>
                </a:solidFill>
              </a:rPr>
              <a:t> 1995 </a:t>
            </a:r>
            <a:r>
              <a:rPr lang="de-DE" sz="2000" dirty="0" err="1" smtClean="0">
                <a:solidFill>
                  <a:schemeClr val="tx2"/>
                </a:solidFill>
              </a:rPr>
              <a:t>to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present</a:t>
            </a:r>
            <a:endParaRPr lang="de-DE" sz="2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tx2"/>
                </a:solidFill>
              </a:rPr>
              <a:t>	</a:t>
            </a:r>
            <a:r>
              <a:rPr lang="de-DE" sz="2000" dirty="0" smtClean="0">
                <a:solidFill>
                  <a:schemeClr val="tx2"/>
                </a:solidFill>
              </a:rPr>
              <a:t>- </a:t>
            </a:r>
            <a:r>
              <a:rPr lang="de-DE" sz="2000" dirty="0" err="1">
                <a:solidFill>
                  <a:schemeClr val="tx2"/>
                </a:solidFill>
              </a:rPr>
              <a:t>s</a:t>
            </a:r>
            <a:r>
              <a:rPr lang="de-DE" sz="2000" dirty="0" err="1" smtClean="0">
                <a:solidFill>
                  <a:schemeClr val="tx2"/>
                </a:solidFill>
              </a:rPr>
              <a:t>earch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for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bibliograph</a:t>
            </a:r>
            <a:r>
              <a:rPr lang="de-DE" sz="2000" dirty="0">
                <a:solidFill>
                  <a:schemeClr val="tx2"/>
                </a:solidFill>
              </a:rPr>
              <a:t>. </a:t>
            </a:r>
            <a:r>
              <a:rPr lang="de-DE" sz="2000" dirty="0" err="1" smtClean="0">
                <a:solidFill>
                  <a:srgbClr val="FF0000"/>
                </a:solidFill>
              </a:rPr>
              <a:t>d</a:t>
            </a:r>
            <a:r>
              <a:rPr lang="de-DE" sz="2000" dirty="0" err="1" smtClean="0">
                <a:solidFill>
                  <a:schemeClr val="tx2"/>
                </a:solidFill>
              </a:rPr>
              <a:t>ata</a:t>
            </a:r>
            <a:r>
              <a:rPr lang="de-DE" sz="2000" dirty="0" smtClean="0">
                <a:solidFill>
                  <a:schemeClr val="tx2"/>
                </a:solidFill>
              </a:rPr>
              <a:t>/</a:t>
            </a:r>
            <a:r>
              <a:rPr lang="de-DE" sz="2000" dirty="0" err="1" smtClean="0">
                <a:solidFill>
                  <a:schemeClr val="tx2"/>
                </a:solidFill>
              </a:rPr>
              <a:t>abstracts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is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free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of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costs</a:t>
            </a:r>
            <a:r>
              <a:rPr lang="de-DE" sz="2000" dirty="0" smtClean="0">
                <a:solidFill>
                  <a:schemeClr val="tx2"/>
                </a:solidFill>
              </a:rPr>
              <a:t>, </a:t>
            </a:r>
            <a:r>
              <a:rPr lang="de-DE" sz="2000" dirty="0" err="1" smtClean="0">
                <a:solidFill>
                  <a:schemeClr val="tx2"/>
                </a:solidFill>
              </a:rPr>
              <a:t>access</a:t>
            </a:r>
            <a:r>
              <a:rPr lang="de-DE" sz="2000" dirty="0" smtClean="0">
                <a:solidFill>
                  <a:schemeClr val="tx2"/>
                </a:solidFill>
              </a:rPr>
              <a:t>  </a:t>
            </a:r>
            <a:r>
              <a:rPr lang="de-DE" sz="2000" dirty="0" err="1" smtClean="0">
                <a:solidFill>
                  <a:schemeClr val="tx2"/>
                </a:solidFill>
              </a:rPr>
              <a:t>to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most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smtClean="0">
                <a:solidFill>
                  <a:schemeClr val="tx2"/>
                </a:solidFill>
              </a:rPr>
              <a:t>	  </a:t>
            </a:r>
            <a:r>
              <a:rPr lang="de-DE" sz="2000" dirty="0" err="1" smtClean="0">
                <a:solidFill>
                  <a:schemeClr val="tx2"/>
                </a:solidFill>
              </a:rPr>
              <a:t>of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the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fulltexts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only</a:t>
            </a:r>
            <a:r>
              <a:rPr lang="de-DE" sz="2000" dirty="0">
                <a:solidFill>
                  <a:schemeClr val="tx2"/>
                </a:solidFill>
              </a:rPr>
              <a:t> via </a:t>
            </a:r>
            <a:r>
              <a:rPr lang="de-DE" sz="2000" dirty="0" err="1" smtClean="0">
                <a:solidFill>
                  <a:schemeClr val="tx2"/>
                </a:solidFill>
              </a:rPr>
              <a:t>subscription</a:t>
            </a:r>
            <a:endParaRPr lang="de-DE" sz="2000" dirty="0" smtClean="0">
              <a:solidFill>
                <a:schemeClr val="tx2"/>
              </a:solidFill>
            </a:endParaRPr>
          </a:p>
          <a:p>
            <a:r>
              <a:rPr lang="de-DE" sz="2200" b="1" dirty="0" err="1" smtClean="0">
                <a:solidFill>
                  <a:schemeClr val="tx2"/>
                </a:solidFill>
              </a:rPr>
              <a:t>Scopus</a:t>
            </a:r>
            <a:r>
              <a:rPr lang="de-DE" sz="2200" b="1" dirty="0" smtClean="0">
                <a:solidFill>
                  <a:schemeClr val="tx2"/>
                </a:solidFill>
              </a:rPr>
              <a:t>: </a:t>
            </a:r>
            <a:r>
              <a:rPr lang="de-DE" sz="2200" dirty="0" err="1" smtClean="0">
                <a:solidFill>
                  <a:schemeClr val="tx2"/>
                </a:solidFill>
              </a:rPr>
              <a:t>provided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by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Elsevier</a:t>
            </a:r>
            <a:r>
              <a:rPr lang="de-DE" sz="2200" dirty="0" smtClean="0">
                <a:solidFill>
                  <a:schemeClr val="tx2"/>
                </a:solidFill>
              </a:rPr>
              <a:t> Science </a:t>
            </a:r>
            <a:r>
              <a:rPr lang="de-DE" sz="2200" dirty="0" err="1" smtClean="0">
                <a:solidFill>
                  <a:schemeClr val="tx2"/>
                </a:solidFill>
              </a:rPr>
              <a:t>since</a:t>
            </a:r>
            <a:r>
              <a:rPr lang="de-DE" sz="2200" dirty="0" smtClean="0">
                <a:solidFill>
                  <a:schemeClr val="tx2"/>
                </a:solidFill>
              </a:rPr>
              <a:t> 2004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2"/>
                </a:solidFill>
              </a:rPr>
              <a:t>	</a:t>
            </a:r>
            <a:r>
              <a:rPr lang="de-DE" sz="2000" dirty="0" smtClean="0">
                <a:solidFill>
                  <a:schemeClr val="tx2"/>
                </a:solidFill>
              </a:rPr>
              <a:t>-  </a:t>
            </a:r>
            <a:r>
              <a:rPr lang="de-DE" sz="2000" dirty="0" err="1" smtClean="0">
                <a:solidFill>
                  <a:schemeClr val="tx2"/>
                </a:solidFill>
              </a:rPr>
              <a:t>accessible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only</a:t>
            </a:r>
            <a:r>
              <a:rPr lang="de-DE" sz="2000" dirty="0" smtClean="0">
                <a:solidFill>
                  <a:schemeClr val="tx2"/>
                </a:solidFill>
              </a:rPr>
              <a:t> via </a:t>
            </a:r>
            <a:r>
              <a:rPr lang="de-DE" sz="2000" dirty="0" err="1" smtClean="0">
                <a:solidFill>
                  <a:schemeClr val="tx2"/>
                </a:solidFill>
              </a:rPr>
              <a:t>institutional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subscription</a:t>
            </a:r>
            <a:endParaRPr lang="de-DE" sz="2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000" b="1" dirty="0">
                <a:solidFill>
                  <a:schemeClr val="tx2"/>
                </a:solidFill>
              </a:rPr>
              <a:t>	</a:t>
            </a:r>
            <a:r>
              <a:rPr lang="de-DE" sz="2000" dirty="0" smtClean="0">
                <a:solidFill>
                  <a:schemeClr val="tx2"/>
                </a:solidFill>
              </a:rPr>
              <a:t>-  </a:t>
            </a:r>
            <a:r>
              <a:rPr lang="de-DE" sz="2000" dirty="0" err="1" smtClean="0">
                <a:solidFill>
                  <a:schemeClr val="tx2"/>
                </a:solidFill>
              </a:rPr>
              <a:t>abstracts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and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bibliograph</a:t>
            </a:r>
            <a:r>
              <a:rPr lang="de-DE" sz="2000" dirty="0" smtClean="0">
                <a:solidFill>
                  <a:schemeClr val="tx2"/>
                </a:solidFill>
              </a:rPr>
              <a:t>. </a:t>
            </a:r>
            <a:r>
              <a:rPr lang="de-DE" sz="2000" dirty="0" err="1" smtClean="0">
                <a:solidFill>
                  <a:schemeClr val="tx2"/>
                </a:solidFill>
              </a:rPr>
              <a:t>data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from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about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smtClean="0">
                <a:solidFill>
                  <a:srgbClr val="FF0000"/>
                </a:solidFill>
              </a:rPr>
              <a:t>78 </a:t>
            </a:r>
            <a:r>
              <a:rPr lang="de-DE" sz="2000" dirty="0" smtClean="0">
                <a:solidFill>
                  <a:schemeClr val="tx2"/>
                </a:solidFill>
              </a:rPr>
              <a:t>mill</a:t>
            </a:r>
            <a:r>
              <a:rPr lang="de-DE" sz="2000" dirty="0" smtClean="0">
                <a:solidFill>
                  <a:schemeClr val="tx2"/>
                </a:solidFill>
              </a:rPr>
              <a:t>. </a:t>
            </a:r>
            <a:r>
              <a:rPr lang="de-DE" sz="2000" dirty="0" err="1" smtClean="0">
                <a:solidFill>
                  <a:schemeClr val="tx2"/>
                </a:solidFill>
              </a:rPr>
              <a:t>articles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from</a:t>
            </a:r>
            <a:r>
              <a:rPr lang="de-DE" sz="2000" dirty="0" smtClean="0">
                <a:solidFill>
                  <a:schemeClr val="tx2"/>
                </a:solidFill>
              </a:rPr>
              <a:t> 	   </a:t>
            </a:r>
            <a:r>
              <a:rPr lang="de-DE" sz="2000" dirty="0" err="1" smtClean="0">
                <a:solidFill>
                  <a:schemeClr val="tx2"/>
                </a:solidFill>
              </a:rPr>
              <a:t>more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than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smtClean="0">
                <a:solidFill>
                  <a:srgbClr val="FF0000"/>
                </a:solidFill>
              </a:rPr>
              <a:t>23,452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smtClean="0">
                <a:solidFill>
                  <a:schemeClr val="tx2"/>
                </a:solidFill>
              </a:rPr>
              <a:t>peer-</a:t>
            </a:r>
            <a:r>
              <a:rPr lang="de-DE" sz="2000" dirty="0" err="1" smtClean="0">
                <a:solidFill>
                  <a:schemeClr val="tx2"/>
                </a:solidFill>
              </a:rPr>
              <a:t>reviewed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journals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smtClean="0">
                <a:solidFill>
                  <a:schemeClr val="tx2"/>
                </a:solidFill>
              </a:rPr>
              <a:t>plus </a:t>
            </a:r>
            <a:r>
              <a:rPr lang="de-DE" sz="2000" dirty="0" err="1" smtClean="0">
                <a:solidFill>
                  <a:schemeClr val="tx2"/>
                </a:solidFill>
              </a:rPr>
              <a:t>proceedings</a:t>
            </a:r>
            <a:r>
              <a:rPr lang="de-DE" sz="2000" dirty="0" smtClean="0">
                <a:solidFill>
                  <a:schemeClr val="tx2"/>
                </a:solidFill>
              </a:rPr>
              <a:t>, </a:t>
            </a:r>
            <a:r>
              <a:rPr lang="de-DE" sz="2000" dirty="0" err="1" smtClean="0">
                <a:solidFill>
                  <a:schemeClr val="tx2"/>
                </a:solidFill>
              </a:rPr>
              <a:t>books</a:t>
            </a:r>
            <a:r>
              <a:rPr lang="de-DE" sz="2000" dirty="0" smtClean="0">
                <a:solidFill>
                  <a:schemeClr val="tx2"/>
                </a:solidFill>
              </a:rPr>
              <a:t> 	   </a:t>
            </a:r>
            <a:r>
              <a:rPr lang="de-DE" sz="2000" dirty="0" err="1" smtClean="0">
                <a:solidFill>
                  <a:schemeClr val="tx2"/>
                </a:solidFill>
              </a:rPr>
              <a:t>and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patents</a:t>
            </a:r>
            <a:endParaRPr lang="de-DE" sz="2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000" dirty="0">
                <a:solidFill>
                  <a:schemeClr val="tx2"/>
                </a:solidFill>
              </a:rPr>
              <a:t>	</a:t>
            </a:r>
            <a:r>
              <a:rPr lang="de-DE" sz="2000" dirty="0" smtClean="0">
                <a:solidFill>
                  <a:schemeClr val="tx2"/>
                </a:solidFill>
              </a:rPr>
              <a:t>-  </a:t>
            </a:r>
            <a:r>
              <a:rPr lang="de-DE" sz="2000" dirty="0" err="1" smtClean="0">
                <a:solidFill>
                  <a:schemeClr val="tx2"/>
                </a:solidFill>
              </a:rPr>
              <a:t>cross</a:t>
            </a:r>
            <a:r>
              <a:rPr lang="de-DE" sz="2000" dirty="0" err="1">
                <a:solidFill>
                  <a:schemeClr val="tx2"/>
                </a:solidFill>
              </a:rPr>
              <a:t>-</a:t>
            </a:r>
            <a:r>
              <a:rPr lang="de-DE" sz="2000" dirty="0" err="1" smtClean="0">
                <a:solidFill>
                  <a:schemeClr val="tx2"/>
                </a:solidFill>
              </a:rPr>
              <a:t>references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between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  <a:r>
              <a:rPr lang="de-DE" sz="2000" dirty="0" err="1" smtClean="0">
                <a:solidFill>
                  <a:schemeClr val="tx2"/>
                </a:solidFill>
              </a:rPr>
              <a:t>articles</a:t>
            </a:r>
            <a:endParaRPr lang="de-DE" sz="2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200" u="sng" dirty="0" err="1" smtClean="0">
                <a:solidFill>
                  <a:schemeClr val="tx2"/>
                </a:solidFill>
              </a:rPr>
              <a:t>Both</a:t>
            </a:r>
            <a:r>
              <a:rPr lang="de-DE" sz="2200" u="sng" dirty="0" smtClean="0">
                <a:solidFill>
                  <a:schemeClr val="tx2"/>
                </a:solidFill>
              </a:rPr>
              <a:t>:</a:t>
            </a:r>
            <a:r>
              <a:rPr lang="de-DE" sz="2200" dirty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possibility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>
                <a:solidFill>
                  <a:schemeClr val="tx2"/>
                </a:solidFill>
              </a:rPr>
              <a:t>to</a:t>
            </a:r>
            <a:r>
              <a:rPr lang="de-DE" sz="2200" dirty="0">
                <a:solidFill>
                  <a:schemeClr val="tx2"/>
                </a:solidFill>
              </a:rPr>
              <a:t> </a:t>
            </a:r>
            <a:r>
              <a:rPr lang="de-DE" sz="2200" dirty="0" err="1">
                <a:solidFill>
                  <a:schemeClr val="tx2"/>
                </a:solidFill>
              </a:rPr>
              <a:t>create</a:t>
            </a:r>
            <a:r>
              <a:rPr lang="de-DE" sz="2200" dirty="0">
                <a:solidFill>
                  <a:schemeClr val="tx2"/>
                </a:solidFill>
              </a:rPr>
              <a:t> </a:t>
            </a:r>
            <a:r>
              <a:rPr lang="de-DE" sz="2200" dirty="0" err="1">
                <a:solidFill>
                  <a:schemeClr val="tx2"/>
                </a:solidFill>
              </a:rPr>
              <a:t>search</a:t>
            </a:r>
            <a:r>
              <a:rPr lang="de-DE" sz="2200" dirty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alerts</a:t>
            </a:r>
            <a:r>
              <a:rPr lang="de-DE" sz="2200" dirty="0" smtClean="0">
                <a:solidFill>
                  <a:schemeClr val="tx2"/>
                </a:solidFill>
              </a:rPr>
              <a:t>, </a:t>
            </a:r>
            <a:r>
              <a:rPr lang="de-DE" sz="2200" dirty="0" err="1" smtClean="0">
                <a:solidFill>
                  <a:schemeClr val="tx2"/>
                </a:solidFill>
              </a:rPr>
              <a:t>many</a:t>
            </a:r>
            <a:r>
              <a:rPr lang="de-DE" sz="2200" dirty="0" smtClean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entries</a:t>
            </a:r>
            <a:r>
              <a:rPr lang="de-DE" sz="2200" dirty="0">
                <a:solidFill>
                  <a:schemeClr val="tx2"/>
                </a:solidFill>
              </a:rPr>
              <a:t> </a:t>
            </a:r>
            <a:r>
              <a:rPr lang="de-DE" sz="2200" dirty="0" smtClean="0">
                <a:solidFill>
                  <a:schemeClr val="tx2"/>
                </a:solidFill>
              </a:rPr>
              <a:t>on </a:t>
            </a:r>
            <a:r>
              <a:rPr lang="de-DE" sz="2200" dirty="0" err="1" smtClean="0">
                <a:solidFill>
                  <a:schemeClr val="tx2"/>
                </a:solidFill>
              </a:rPr>
              <a:t>homeopathy</a:t>
            </a:r>
            <a:r>
              <a:rPr lang="de-DE" sz="2200" dirty="0">
                <a:solidFill>
                  <a:schemeClr val="tx2"/>
                </a:solidFill>
              </a:rPr>
              <a:t> </a:t>
            </a:r>
            <a:r>
              <a:rPr lang="de-DE" sz="2200" dirty="0" err="1" smtClean="0">
                <a:solidFill>
                  <a:schemeClr val="tx2"/>
                </a:solidFill>
              </a:rPr>
              <a:t>and</a:t>
            </a:r>
            <a:r>
              <a:rPr lang="de-DE" sz="2200" dirty="0" smtClean="0">
                <a:solidFill>
                  <a:schemeClr val="tx2"/>
                </a:solidFill>
              </a:rPr>
              <a:t> CAM</a:t>
            </a:r>
            <a:endParaRPr lang="de-DE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200" dirty="0"/>
              <a:t/>
            </a:r>
            <a:br>
              <a:rPr lang="de-DE" sz="2200" dirty="0"/>
            </a:br>
            <a:endParaRPr lang="de-DE" sz="2200" dirty="0"/>
          </a:p>
          <a:p>
            <a:pPr marL="0" indent="0">
              <a:buNone/>
            </a:pPr>
            <a:r>
              <a:rPr lang="de-DE" sz="2200" dirty="0" smtClean="0"/>
              <a:t/>
            </a:r>
            <a:br>
              <a:rPr lang="de-DE" sz="2200" dirty="0" smtClean="0"/>
            </a:br>
            <a:endParaRPr lang="de-DE" sz="2200" dirty="0"/>
          </a:p>
          <a:p>
            <a:endParaRPr lang="de-DE" sz="2200" dirty="0" smtClean="0"/>
          </a:p>
          <a:p>
            <a:endParaRPr lang="de-DE" sz="2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11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74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PubMed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48715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 smtClean="0"/>
              <a:t>               </a:t>
            </a:r>
            <a:r>
              <a:rPr lang="de-DE" sz="2400" dirty="0" smtClean="0">
                <a:hlinkClick r:id="rId2"/>
              </a:rPr>
              <a:t>https</a:t>
            </a:r>
            <a:r>
              <a:rPr lang="de-DE" sz="2400" dirty="0">
                <a:hlinkClick r:id="rId2"/>
              </a:rPr>
              <a:t>://www.ncbi.nlm.nih.gov/pubmed</a:t>
            </a:r>
            <a:endParaRPr lang="de-DE" sz="2400" dirty="0"/>
          </a:p>
          <a:p>
            <a:pPr marL="0" indent="0">
              <a:buNone/>
            </a:pP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12</a:t>
            </a:fld>
            <a:endParaRPr lang="de-DE" sz="1300"/>
          </a:p>
        </p:txBody>
      </p:sp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55" y="1621691"/>
            <a:ext cx="8604448" cy="467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7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PubMed</a:t>
            </a:r>
            <a:r>
              <a:rPr lang="de-DE" sz="3600" dirty="0" smtClean="0">
                <a:solidFill>
                  <a:schemeClr val="tx2"/>
                </a:solidFill>
              </a:rPr>
              <a:t> –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features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3400" dirty="0" err="1" smtClean="0">
                <a:solidFill>
                  <a:schemeClr val="tx2"/>
                </a:solidFill>
              </a:rPr>
              <a:t>Subset</a:t>
            </a:r>
            <a:r>
              <a:rPr lang="de-DE" sz="3400" dirty="0" smtClean="0">
                <a:solidFill>
                  <a:schemeClr val="tx2"/>
                </a:solidFill>
              </a:rPr>
              <a:t> </a:t>
            </a:r>
            <a:r>
              <a:rPr lang="de-DE" sz="3400" dirty="0" err="1" smtClean="0">
                <a:solidFill>
                  <a:schemeClr val="tx2"/>
                </a:solidFill>
              </a:rPr>
              <a:t>filters</a:t>
            </a:r>
            <a:r>
              <a:rPr lang="de-DE" sz="3400" dirty="0" smtClean="0">
                <a:solidFill>
                  <a:schemeClr val="tx2"/>
                </a:solidFill>
              </a:rPr>
              <a:t> (e.g. </a:t>
            </a:r>
            <a:r>
              <a:rPr lang="de-DE" sz="3400" dirty="0" err="1" smtClean="0">
                <a:solidFill>
                  <a:schemeClr val="tx2"/>
                </a:solidFill>
              </a:rPr>
              <a:t>Subject</a:t>
            </a:r>
            <a:r>
              <a:rPr lang="de-DE" sz="3400" dirty="0" smtClean="0">
                <a:solidFill>
                  <a:schemeClr val="tx2"/>
                </a:solidFill>
              </a:rPr>
              <a:t>: „</a:t>
            </a:r>
            <a:r>
              <a:rPr lang="de-DE" sz="3400" dirty="0" err="1" smtClean="0">
                <a:solidFill>
                  <a:schemeClr val="tx2"/>
                </a:solidFill>
              </a:rPr>
              <a:t>Complementary</a:t>
            </a:r>
            <a:r>
              <a:rPr lang="de-DE" sz="3400" dirty="0" smtClean="0">
                <a:solidFill>
                  <a:schemeClr val="tx2"/>
                </a:solidFill>
              </a:rPr>
              <a:t> </a:t>
            </a:r>
            <a:r>
              <a:rPr lang="de-DE" sz="3400" dirty="0" err="1" smtClean="0">
                <a:solidFill>
                  <a:schemeClr val="tx2"/>
                </a:solidFill>
              </a:rPr>
              <a:t>medicine</a:t>
            </a:r>
            <a:r>
              <a:rPr lang="de-DE" sz="3400" dirty="0" smtClean="0">
                <a:solidFill>
                  <a:schemeClr val="tx2"/>
                </a:solidFill>
              </a:rPr>
              <a:t>“, </a:t>
            </a:r>
            <a:r>
              <a:rPr lang="de-DE" sz="3400" dirty="0" err="1" smtClean="0">
                <a:solidFill>
                  <a:schemeClr val="tx2"/>
                </a:solidFill>
              </a:rPr>
              <a:t>Species</a:t>
            </a:r>
            <a:r>
              <a:rPr lang="de-DE" sz="3400" dirty="0" smtClean="0">
                <a:solidFill>
                  <a:schemeClr val="tx2"/>
                </a:solidFill>
              </a:rPr>
              <a:t>: „Human“ etc.)</a:t>
            </a:r>
          </a:p>
          <a:p>
            <a:r>
              <a:rPr lang="de-DE" sz="3400" dirty="0" smtClean="0">
                <a:solidFill>
                  <a:schemeClr val="tx2"/>
                </a:solidFill>
              </a:rPr>
              <a:t>Search </a:t>
            </a:r>
            <a:r>
              <a:rPr lang="de-DE" sz="3400" dirty="0" err="1" smtClean="0">
                <a:solidFill>
                  <a:schemeClr val="tx2"/>
                </a:solidFill>
              </a:rPr>
              <a:t>limits</a:t>
            </a:r>
            <a:r>
              <a:rPr lang="de-DE" sz="3400" dirty="0">
                <a:solidFill>
                  <a:schemeClr val="tx2"/>
                </a:solidFill>
              </a:rPr>
              <a:t> (e.g. „Clinical </a:t>
            </a:r>
            <a:r>
              <a:rPr lang="de-DE" sz="3400" dirty="0" err="1">
                <a:solidFill>
                  <a:schemeClr val="tx2"/>
                </a:solidFill>
              </a:rPr>
              <a:t>queries</a:t>
            </a:r>
            <a:r>
              <a:rPr lang="de-DE" sz="3400" dirty="0" smtClean="0">
                <a:solidFill>
                  <a:schemeClr val="tx2"/>
                </a:solidFill>
              </a:rPr>
              <a:t>“)</a:t>
            </a:r>
          </a:p>
          <a:p>
            <a:r>
              <a:rPr lang="de-DE" sz="3400" dirty="0" err="1" smtClean="0">
                <a:solidFill>
                  <a:schemeClr val="tx2"/>
                </a:solidFill>
              </a:rPr>
              <a:t>MeSH</a:t>
            </a:r>
            <a:r>
              <a:rPr lang="de-DE" sz="3400" dirty="0" smtClean="0">
                <a:solidFill>
                  <a:schemeClr val="tx2"/>
                </a:solidFill>
              </a:rPr>
              <a:t> Thesaurus </a:t>
            </a:r>
            <a:r>
              <a:rPr lang="de-DE" sz="3400" dirty="0" err="1" smtClean="0">
                <a:solidFill>
                  <a:schemeClr val="tx2"/>
                </a:solidFill>
              </a:rPr>
              <a:t>terms</a:t>
            </a:r>
            <a:r>
              <a:rPr lang="de-DE" sz="3400" dirty="0" smtClean="0">
                <a:solidFill>
                  <a:schemeClr val="tx2"/>
                </a:solidFill>
              </a:rPr>
              <a:t> (</a:t>
            </a:r>
            <a:r>
              <a:rPr lang="de-DE" sz="3400" dirty="0" err="1" smtClean="0">
                <a:solidFill>
                  <a:schemeClr val="tx2"/>
                </a:solidFill>
              </a:rPr>
              <a:t>MeSH</a:t>
            </a:r>
            <a:r>
              <a:rPr lang="de-DE" sz="3400" dirty="0" smtClean="0">
                <a:solidFill>
                  <a:schemeClr val="tx2"/>
                </a:solidFill>
              </a:rPr>
              <a:t> = </a:t>
            </a:r>
            <a:r>
              <a:rPr lang="de-DE" sz="3400" u="sng" dirty="0" smtClean="0">
                <a:solidFill>
                  <a:schemeClr val="tx2"/>
                </a:solidFill>
              </a:rPr>
              <a:t>Me</a:t>
            </a:r>
            <a:r>
              <a:rPr lang="de-DE" sz="3400" dirty="0" smtClean="0">
                <a:solidFill>
                  <a:schemeClr val="tx2"/>
                </a:solidFill>
              </a:rPr>
              <a:t>dical </a:t>
            </a:r>
            <a:r>
              <a:rPr lang="de-DE" sz="3400" u="sng" dirty="0" err="1" smtClean="0">
                <a:solidFill>
                  <a:schemeClr val="tx2"/>
                </a:solidFill>
              </a:rPr>
              <a:t>S</a:t>
            </a:r>
            <a:r>
              <a:rPr lang="de-DE" sz="3400" dirty="0" err="1" smtClean="0">
                <a:solidFill>
                  <a:schemeClr val="tx2"/>
                </a:solidFill>
              </a:rPr>
              <a:t>ubject</a:t>
            </a:r>
            <a:r>
              <a:rPr lang="de-DE" sz="3400" dirty="0" smtClean="0">
                <a:solidFill>
                  <a:schemeClr val="tx2"/>
                </a:solidFill>
              </a:rPr>
              <a:t> </a:t>
            </a:r>
            <a:r>
              <a:rPr lang="de-DE" sz="3400" u="sng" dirty="0" err="1" smtClean="0">
                <a:solidFill>
                  <a:schemeClr val="tx2"/>
                </a:solidFill>
              </a:rPr>
              <a:t>H</a:t>
            </a:r>
            <a:r>
              <a:rPr lang="de-DE" sz="3400" dirty="0" err="1" smtClean="0">
                <a:solidFill>
                  <a:schemeClr val="tx2"/>
                </a:solidFill>
              </a:rPr>
              <a:t>eadings</a:t>
            </a:r>
            <a:r>
              <a:rPr lang="de-DE" sz="3400" dirty="0" smtClean="0">
                <a:solidFill>
                  <a:schemeClr val="tx2"/>
                </a:solidFill>
              </a:rPr>
              <a:t>)</a:t>
            </a:r>
          </a:p>
          <a:p>
            <a:r>
              <a:rPr lang="de-DE" sz="3400" dirty="0" smtClean="0">
                <a:solidFill>
                  <a:schemeClr val="tx2"/>
                </a:solidFill>
              </a:rPr>
              <a:t>Boolean </a:t>
            </a:r>
            <a:r>
              <a:rPr lang="de-DE" sz="3400" dirty="0" err="1" smtClean="0">
                <a:solidFill>
                  <a:schemeClr val="tx2"/>
                </a:solidFill>
              </a:rPr>
              <a:t>operators</a:t>
            </a:r>
            <a:r>
              <a:rPr lang="de-DE" sz="3400" dirty="0" smtClean="0">
                <a:solidFill>
                  <a:schemeClr val="tx2"/>
                </a:solidFill>
              </a:rPr>
              <a:t> („AND“, „OR“, „NOT“)</a:t>
            </a:r>
          </a:p>
          <a:p>
            <a:pPr marL="0" indent="0">
              <a:buNone/>
            </a:pPr>
            <a:r>
              <a:rPr lang="de-DE" sz="3400" dirty="0" smtClean="0">
                <a:solidFill>
                  <a:schemeClr val="tx2"/>
                </a:solidFill>
              </a:rPr>
              <a:t/>
            </a:r>
            <a:br>
              <a:rPr lang="de-DE" sz="3400" dirty="0" smtClean="0">
                <a:solidFill>
                  <a:schemeClr val="tx2"/>
                </a:solidFill>
              </a:rPr>
            </a:br>
            <a:endParaRPr lang="de-DE" sz="3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3400" dirty="0"/>
              <a:t/>
            </a:r>
            <a:br>
              <a:rPr lang="de-DE" sz="3400" dirty="0"/>
            </a:br>
            <a:endParaRPr lang="de-DE" sz="3400" dirty="0"/>
          </a:p>
          <a:p>
            <a:pPr marL="0" indent="0">
              <a:buNone/>
            </a:pPr>
            <a:r>
              <a:rPr lang="de-DE" sz="3400" dirty="0" smtClean="0"/>
              <a:t/>
            </a:r>
            <a:br>
              <a:rPr lang="de-DE" sz="3400" dirty="0" smtClean="0"/>
            </a:br>
            <a:endParaRPr lang="de-DE" sz="3400" dirty="0"/>
          </a:p>
          <a:p>
            <a:endParaRPr lang="de-DE" sz="3400" dirty="0" smtClean="0"/>
          </a:p>
          <a:p>
            <a:endParaRPr lang="de-DE" sz="3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13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36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PubMed</a:t>
            </a:r>
            <a:r>
              <a:rPr lang="de-DE" sz="3600" dirty="0" smtClean="0">
                <a:solidFill>
                  <a:schemeClr val="tx2"/>
                </a:solidFill>
              </a:rPr>
              <a:t> – </a:t>
            </a:r>
            <a:r>
              <a:rPr lang="de-DE" sz="3600" dirty="0" err="1" smtClean="0">
                <a:solidFill>
                  <a:schemeClr val="tx2"/>
                </a:solidFill>
              </a:rPr>
              <a:t>helpful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tools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de-DE" sz="3600" dirty="0" smtClean="0">
              <a:solidFill>
                <a:schemeClr val="tx2"/>
              </a:solidFill>
            </a:endParaRPr>
          </a:p>
          <a:p>
            <a:r>
              <a:rPr lang="de-DE" sz="3600" dirty="0" smtClean="0">
                <a:solidFill>
                  <a:schemeClr val="tx2"/>
                </a:solidFill>
              </a:rPr>
              <a:t>Search </a:t>
            </a:r>
            <a:r>
              <a:rPr lang="de-DE" sz="3600" dirty="0" err="1" smtClean="0">
                <a:solidFill>
                  <a:schemeClr val="tx2"/>
                </a:solidFill>
              </a:rPr>
              <a:t>history</a:t>
            </a:r>
            <a:endParaRPr lang="de-DE" sz="3600" dirty="0" smtClean="0">
              <a:solidFill>
                <a:schemeClr val="tx2"/>
              </a:solidFill>
            </a:endParaRPr>
          </a:p>
          <a:p>
            <a:r>
              <a:rPr lang="de-DE" sz="3600" dirty="0" err="1" smtClean="0">
                <a:solidFill>
                  <a:schemeClr val="tx2"/>
                </a:solidFill>
              </a:rPr>
              <a:t>Saving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of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history</a:t>
            </a:r>
            <a:r>
              <a:rPr lang="de-DE" sz="3600" dirty="0" smtClean="0">
                <a:solidFill>
                  <a:schemeClr val="tx2"/>
                </a:solidFill>
              </a:rPr>
              <a:t>, </a:t>
            </a:r>
            <a:r>
              <a:rPr lang="de-DE" sz="3600" dirty="0" err="1" smtClean="0">
                <a:solidFill>
                  <a:schemeClr val="tx2"/>
                </a:solidFill>
              </a:rPr>
              <a:t>creating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of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e-mail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alerts</a:t>
            </a:r>
            <a:r>
              <a:rPr lang="de-DE" sz="3600" dirty="0" smtClean="0">
                <a:solidFill>
                  <a:schemeClr val="tx2"/>
                </a:solidFill>
              </a:rPr>
              <a:t>/RSS-feeds after </a:t>
            </a:r>
            <a:r>
              <a:rPr lang="de-DE" sz="3600" dirty="0" err="1" smtClean="0">
                <a:solidFill>
                  <a:schemeClr val="tx2"/>
                </a:solidFill>
              </a:rPr>
              <a:t>registration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>
                <a:solidFill>
                  <a:schemeClr val="tx2"/>
                </a:solidFill>
              </a:rPr>
              <a:t>(</a:t>
            </a:r>
            <a:r>
              <a:rPr lang="de-DE" sz="3600" dirty="0" err="1" smtClean="0">
                <a:solidFill>
                  <a:schemeClr val="tx2"/>
                </a:solidFill>
              </a:rPr>
              <a:t>My</a:t>
            </a:r>
            <a:r>
              <a:rPr lang="de-DE" sz="3600" dirty="0" smtClean="0">
                <a:solidFill>
                  <a:schemeClr val="tx2"/>
                </a:solidFill>
              </a:rPr>
              <a:t> NCBI </a:t>
            </a:r>
            <a:r>
              <a:rPr lang="de-DE" sz="3600" dirty="0" err="1" smtClean="0">
                <a:solidFill>
                  <a:schemeClr val="tx2"/>
                </a:solidFill>
              </a:rPr>
              <a:t>profile</a:t>
            </a:r>
            <a:r>
              <a:rPr lang="de-DE" sz="3600" dirty="0">
                <a:solidFill>
                  <a:schemeClr val="tx2"/>
                </a:solidFill>
              </a:rPr>
              <a:t>)</a:t>
            </a:r>
            <a:endParaRPr lang="de-DE" sz="3600" dirty="0" smtClean="0">
              <a:solidFill>
                <a:schemeClr val="tx2"/>
              </a:solidFill>
            </a:endParaRPr>
          </a:p>
          <a:p>
            <a:r>
              <a:rPr lang="de-DE" sz="3600" dirty="0" smtClean="0">
                <a:solidFill>
                  <a:schemeClr val="tx2"/>
                </a:solidFill>
              </a:rPr>
              <a:t>Display </a:t>
            </a:r>
            <a:r>
              <a:rPr lang="de-DE" sz="3600" dirty="0" err="1" smtClean="0">
                <a:solidFill>
                  <a:schemeClr val="tx2"/>
                </a:solidFill>
              </a:rPr>
              <a:t>settings</a:t>
            </a:r>
            <a:r>
              <a:rPr lang="de-DE" sz="3600" dirty="0" smtClean="0">
                <a:solidFill>
                  <a:schemeClr val="tx2"/>
                </a:solidFill>
              </a:rPr>
              <a:t> (e.g. </a:t>
            </a:r>
            <a:r>
              <a:rPr lang="de-DE" sz="3600" dirty="0" err="1" smtClean="0">
                <a:solidFill>
                  <a:schemeClr val="tx2"/>
                </a:solidFill>
              </a:rPr>
              <a:t>order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of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results</a:t>
            </a:r>
            <a:r>
              <a:rPr lang="de-DE" sz="3600" dirty="0" smtClean="0">
                <a:solidFill>
                  <a:schemeClr val="tx2"/>
                </a:solidFill>
              </a:rPr>
              <a:t> etc.)</a:t>
            </a:r>
          </a:p>
          <a:p>
            <a:r>
              <a:rPr lang="de-DE" sz="3600" dirty="0" smtClean="0">
                <a:solidFill>
                  <a:schemeClr val="tx2"/>
                </a:solidFill>
              </a:rPr>
              <a:t>Export </a:t>
            </a:r>
            <a:r>
              <a:rPr lang="de-DE" sz="3600" dirty="0" err="1" smtClean="0">
                <a:solidFill>
                  <a:schemeClr val="tx2"/>
                </a:solidFill>
              </a:rPr>
              <a:t>modalities</a:t>
            </a:r>
            <a:r>
              <a:rPr lang="de-DE" sz="3200" dirty="0" smtClean="0"/>
              <a:t/>
            </a:r>
            <a:br>
              <a:rPr lang="de-DE" sz="3200" dirty="0" smtClean="0"/>
            </a:br>
            <a:endParaRPr lang="de-DE" sz="3200" dirty="0"/>
          </a:p>
          <a:p>
            <a:pPr marL="0" indent="0">
              <a:buNone/>
            </a:pPr>
            <a:r>
              <a:rPr lang="de-DE" sz="3200" dirty="0"/>
              <a:t/>
            </a:r>
            <a:br>
              <a:rPr lang="de-DE" sz="3200" dirty="0"/>
            </a:br>
            <a:endParaRPr lang="de-DE" sz="3200" dirty="0"/>
          </a:p>
          <a:p>
            <a:pPr marL="0" indent="0">
              <a:buNone/>
            </a:pPr>
            <a:r>
              <a:rPr lang="de-DE" sz="3200" dirty="0" smtClean="0"/>
              <a:t/>
            </a:r>
            <a:br>
              <a:rPr lang="de-DE" sz="3200" dirty="0" smtClean="0"/>
            </a:br>
            <a:endParaRPr lang="de-DE" sz="3200" dirty="0"/>
          </a:p>
          <a:p>
            <a:endParaRPr lang="de-DE" sz="3200" dirty="0" smtClean="0"/>
          </a:p>
          <a:p>
            <a:endParaRPr lang="de-DE" sz="3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14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55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PubMed</a:t>
            </a:r>
            <a:r>
              <a:rPr lang="de-DE" sz="3600" dirty="0" smtClean="0">
                <a:solidFill>
                  <a:schemeClr val="tx2"/>
                </a:solidFill>
              </a:rPr>
              <a:t> – </a:t>
            </a:r>
            <a:r>
              <a:rPr lang="de-DE" sz="3600" dirty="0" err="1" smtClean="0">
                <a:solidFill>
                  <a:schemeClr val="tx2"/>
                </a:solidFill>
              </a:rPr>
              <a:t>How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to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11659"/>
            <a:ext cx="8229600" cy="4968552"/>
          </a:xfrm>
        </p:spPr>
        <p:txBody>
          <a:bodyPr>
            <a:noAutofit/>
          </a:bodyPr>
          <a:lstStyle/>
          <a:p>
            <a:r>
              <a:rPr lang="de-DE" sz="2800" dirty="0" smtClean="0">
                <a:solidFill>
                  <a:schemeClr val="tx2"/>
                </a:solidFill>
              </a:rPr>
              <a:t>PICO </a:t>
            </a:r>
            <a:r>
              <a:rPr lang="de-DE" sz="2800" dirty="0" err="1" smtClean="0">
                <a:solidFill>
                  <a:schemeClr val="tx2"/>
                </a:solidFill>
              </a:rPr>
              <a:t>model</a:t>
            </a:r>
            <a:r>
              <a:rPr lang="de-DE" sz="2800" dirty="0" smtClean="0">
                <a:solidFill>
                  <a:schemeClr val="tx2"/>
                </a:solidFill>
              </a:rPr>
              <a:t> – Precision </a:t>
            </a:r>
            <a:r>
              <a:rPr lang="de-DE" sz="2800" dirty="0" err="1" smtClean="0">
                <a:solidFill>
                  <a:schemeClr val="tx2"/>
                </a:solidFill>
              </a:rPr>
              <a:t>of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search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questions</a:t>
            </a:r>
            <a:endParaRPr lang="de-DE" sz="2800" dirty="0" smtClean="0">
              <a:solidFill>
                <a:schemeClr val="tx2"/>
              </a:solidFill>
            </a:endParaRPr>
          </a:p>
          <a:p>
            <a:r>
              <a:rPr lang="de-DE" sz="2800" dirty="0" smtClean="0">
                <a:solidFill>
                  <a:schemeClr val="tx2"/>
                </a:solidFill>
              </a:rPr>
              <a:t>Clear </a:t>
            </a:r>
            <a:r>
              <a:rPr lang="de-DE" sz="2800" dirty="0" err="1" smtClean="0">
                <a:solidFill>
                  <a:schemeClr val="tx2"/>
                </a:solidFill>
              </a:rPr>
              <a:t>definition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of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terms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and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synonyms</a:t>
            </a:r>
            <a:endParaRPr lang="de-DE" sz="2800" dirty="0" smtClean="0">
              <a:solidFill>
                <a:schemeClr val="tx2"/>
              </a:solidFill>
            </a:endParaRPr>
          </a:p>
          <a:p>
            <a:r>
              <a:rPr lang="de-DE" sz="2800" dirty="0" err="1" smtClean="0">
                <a:solidFill>
                  <a:schemeClr val="tx2"/>
                </a:solidFill>
              </a:rPr>
              <a:t>Consideration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of</a:t>
            </a:r>
            <a:r>
              <a:rPr lang="de-DE" sz="2800" dirty="0" smtClean="0">
                <a:solidFill>
                  <a:schemeClr val="tx2"/>
                </a:solidFill>
              </a:rPr>
              <a:t> different </a:t>
            </a:r>
            <a:r>
              <a:rPr lang="de-DE" sz="2800" dirty="0" err="1" smtClean="0">
                <a:solidFill>
                  <a:schemeClr val="tx2"/>
                </a:solidFill>
              </a:rPr>
              <a:t>spelling</a:t>
            </a:r>
            <a:r>
              <a:rPr lang="de-DE" sz="2800" dirty="0" smtClean="0">
                <a:solidFill>
                  <a:schemeClr val="tx2"/>
                </a:solidFill>
              </a:rPr>
              <a:t> (e.g. „</a:t>
            </a:r>
            <a:r>
              <a:rPr lang="de-DE" sz="2800" dirty="0" err="1" smtClean="0">
                <a:solidFill>
                  <a:schemeClr val="tx2"/>
                </a:solidFill>
              </a:rPr>
              <a:t>homeopathy</a:t>
            </a:r>
            <a:r>
              <a:rPr lang="de-DE" sz="2800" dirty="0" smtClean="0">
                <a:solidFill>
                  <a:schemeClr val="tx2"/>
                </a:solidFill>
              </a:rPr>
              <a:t>“ – „</a:t>
            </a:r>
            <a:r>
              <a:rPr lang="de-DE" sz="2800" dirty="0" err="1" smtClean="0">
                <a:solidFill>
                  <a:schemeClr val="tx2"/>
                </a:solidFill>
              </a:rPr>
              <a:t>homoeopathy</a:t>
            </a:r>
            <a:r>
              <a:rPr lang="de-DE" sz="2800" dirty="0" smtClean="0">
                <a:solidFill>
                  <a:schemeClr val="tx2"/>
                </a:solidFill>
              </a:rPr>
              <a:t>“)</a:t>
            </a:r>
          </a:p>
          <a:p>
            <a:r>
              <a:rPr lang="de-DE" sz="2800" dirty="0" err="1" smtClean="0">
                <a:solidFill>
                  <a:schemeClr val="tx2"/>
                </a:solidFill>
              </a:rPr>
              <a:t>Truncation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or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wildcard</a:t>
            </a:r>
            <a:r>
              <a:rPr lang="de-DE" sz="2800" dirty="0" smtClean="0">
                <a:solidFill>
                  <a:schemeClr val="tx2"/>
                </a:solidFill>
              </a:rPr>
              <a:t> - </a:t>
            </a:r>
            <a:r>
              <a:rPr lang="de-DE" sz="2800" dirty="0" err="1" smtClean="0">
                <a:solidFill>
                  <a:schemeClr val="tx2"/>
                </a:solidFill>
              </a:rPr>
              <a:t>examples</a:t>
            </a:r>
            <a:r>
              <a:rPr lang="de-DE" sz="2800" dirty="0" smtClean="0">
                <a:solidFill>
                  <a:schemeClr val="tx2"/>
                </a:solidFill>
              </a:rPr>
              <a:t>:</a:t>
            </a:r>
            <a:endParaRPr lang="de-DE" sz="28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de-DE" sz="2800" dirty="0" err="1" smtClean="0">
                <a:solidFill>
                  <a:schemeClr val="tx2"/>
                </a:solidFill>
              </a:rPr>
              <a:t>homeopat</a:t>
            </a:r>
            <a:r>
              <a:rPr lang="de-DE" sz="2800" u="sng" dirty="0" err="1" smtClean="0">
                <a:solidFill>
                  <a:schemeClr val="tx2"/>
                </a:solidFill>
              </a:rPr>
              <a:t>hy</a:t>
            </a:r>
            <a:r>
              <a:rPr lang="de-DE" sz="2800" dirty="0" smtClean="0">
                <a:solidFill>
                  <a:schemeClr val="tx2"/>
                </a:solidFill>
              </a:rPr>
              <a:t>/</a:t>
            </a:r>
            <a:r>
              <a:rPr lang="de-DE" sz="2800" dirty="0" err="1" smtClean="0">
                <a:solidFill>
                  <a:schemeClr val="tx2"/>
                </a:solidFill>
              </a:rPr>
              <a:t>homeopat</a:t>
            </a:r>
            <a:r>
              <a:rPr lang="de-DE" sz="2800" u="sng" dirty="0" err="1" smtClean="0">
                <a:solidFill>
                  <a:schemeClr val="tx2"/>
                </a:solidFill>
              </a:rPr>
              <a:t>hic</a:t>
            </a:r>
            <a:r>
              <a:rPr lang="de-DE" sz="2800" dirty="0" smtClean="0">
                <a:solidFill>
                  <a:schemeClr val="tx2"/>
                </a:solidFill>
              </a:rPr>
              <a:t>/</a:t>
            </a:r>
            <a:r>
              <a:rPr lang="de-DE" sz="2800" dirty="0" err="1" smtClean="0">
                <a:solidFill>
                  <a:schemeClr val="tx2"/>
                </a:solidFill>
              </a:rPr>
              <a:t>homeopat</a:t>
            </a:r>
            <a:r>
              <a:rPr lang="de-DE" sz="2800" u="sng" dirty="0" err="1" smtClean="0">
                <a:solidFill>
                  <a:schemeClr val="tx2"/>
                </a:solidFill>
              </a:rPr>
              <a:t>ia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>
                <a:solidFill>
                  <a:schemeClr val="tx2"/>
                </a:solidFill>
              </a:rPr>
              <a:t>etc. </a:t>
            </a:r>
            <a:r>
              <a:rPr lang="de-DE" sz="2800" dirty="0" smtClean="0">
                <a:solidFill>
                  <a:schemeClr val="tx2"/>
                </a:solidFill>
              </a:rPr>
              <a:t/>
            </a:r>
            <a:br>
              <a:rPr lang="de-DE" sz="2800" dirty="0" smtClean="0">
                <a:solidFill>
                  <a:schemeClr val="tx2"/>
                </a:solidFill>
              </a:rPr>
            </a:br>
            <a:r>
              <a:rPr lang="de-DE" sz="2800" dirty="0" smtClean="0">
                <a:solidFill>
                  <a:schemeClr val="tx2"/>
                </a:solidFill>
              </a:rPr>
              <a:t>=&gt; </a:t>
            </a:r>
            <a:r>
              <a:rPr lang="de-DE" sz="2800" dirty="0">
                <a:solidFill>
                  <a:schemeClr val="tx2"/>
                </a:solidFill>
              </a:rPr>
              <a:t>„</a:t>
            </a:r>
            <a:r>
              <a:rPr lang="de-DE" sz="2800" dirty="0" err="1">
                <a:solidFill>
                  <a:schemeClr val="tx2"/>
                </a:solidFill>
              </a:rPr>
              <a:t>homeopat</a:t>
            </a:r>
            <a:r>
              <a:rPr lang="de-DE" sz="2800" dirty="0">
                <a:solidFill>
                  <a:schemeClr val="tx2"/>
                </a:solidFill>
              </a:rPr>
              <a:t>*“</a:t>
            </a:r>
          </a:p>
          <a:p>
            <a:pPr marL="0" indent="0" algn="ctr">
              <a:buNone/>
            </a:pPr>
            <a:r>
              <a:rPr lang="de-DE" sz="2800" dirty="0" err="1" smtClean="0">
                <a:solidFill>
                  <a:schemeClr val="tx2"/>
                </a:solidFill>
              </a:rPr>
              <a:t>hom</a:t>
            </a:r>
            <a:r>
              <a:rPr lang="de-DE" sz="2800" u="sng" dirty="0" err="1" smtClean="0">
                <a:solidFill>
                  <a:schemeClr val="tx2"/>
                </a:solidFill>
              </a:rPr>
              <a:t>eo</a:t>
            </a:r>
            <a:r>
              <a:rPr lang="de-DE" sz="2800" dirty="0" err="1" smtClean="0">
                <a:solidFill>
                  <a:schemeClr val="tx2"/>
                </a:solidFill>
              </a:rPr>
              <a:t>pathy</a:t>
            </a:r>
            <a:r>
              <a:rPr lang="de-DE" sz="2800" dirty="0" smtClean="0">
                <a:solidFill>
                  <a:schemeClr val="tx2"/>
                </a:solidFill>
              </a:rPr>
              <a:t>/</a:t>
            </a:r>
            <a:r>
              <a:rPr lang="de-DE" sz="2800" dirty="0" err="1" smtClean="0">
                <a:solidFill>
                  <a:schemeClr val="tx2"/>
                </a:solidFill>
              </a:rPr>
              <a:t>hom</a:t>
            </a:r>
            <a:r>
              <a:rPr lang="de-DE" sz="2800" u="sng" dirty="0" err="1" smtClean="0">
                <a:solidFill>
                  <a:schemeClr val="tx2"/>
                </a:solidFill>
              </a:rPr>
              <a:t>oeo</a:t>
            </a:r>
            <a:r>
              <a:rPr lang="de-DE" sz="2800" dirty="0" err="1" smtClean="0">
                <a:solidFill>
                  <a:schemeClr val="tx2"/>
                </a:solidFill>
              </a:rPr>
              <a:t>pathy</a:t>
            </a:r>
            <a:r>
              <a:rPr lang="de-DE" sz="2800" dirty="0" smtClean="0">
                <a:solidFill>
                  <a:schemeClr val="tx2"/>
                </a:solidFill>
              </a:rPr>
              <a:t> =&gt; „</a:t>
            </a:r>
            <a:r>
              <a:rPr lang="de-DE" sz="2800" dirty="0" err="1">
                <a:solidFill>
                  <a:schemeClr val="tx2"/>
                </a:solidFill>
              </a:rPr>
              <a:t>hom</a:t>
            </a:r>
            <a:r>
              <a:rPr lang="de-DE" sz="2800" dirty="0">
                <a:solidFill>
                  <a:schemeClr val="tx2"/>
                </a:solidFill>
              </a:rPr>
              <a:t>*</a:t>
            </a:r>
            <a:r>
              <a:rPr lang="de-DE" sz="2800" dirty="0" err="1">
                <a:solidFill>
                  <a:schemeClr val="tx2"/>
                </a:solidFill>
              </a:rPr>
              <a:t>pathy</a:t>
            </a:r>
            <a:r>
              <a:rPr lang="de-DE" sz="2800" dirty="0" smtClean="0">
                <a:solidFill>
                  <a:schemeClr val="tx2"/>
                </a:solidFill>
              </a:rPr>
              <a:t>“</a:t>
            </a:r>
          </a:p>
          <a:p>
            <a:r>
              <a:rPr lang="de-DE" sz="2800" dirty="0" smtClean="0">
                <a:solidFill>
                  <a:schemeClr val="tx2"/>
                </a:solidFill>
              </a:rPr>
              <a:t>Free </a:t>
            </a:r>
            <a:r>
              <a:rPr lang="de-DE" sz="2800" dirty="0" err="1" smtClean="0">
                <a:solidFill>
                  <a:schemeClr val="tx2"/>
                </a:solidFill>
              </a:rPr>
              <a:t>text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search</a:t>
            </a:r>
            <a:r>
              <a:rPr lang="de-DE" sz="2800" dirty="0" smtClean="0">
                <a:solidFill>
                  <a:schemeClr val="tx2"/>
                </a:solidFill>
              </a:rPr>
              <a:t> , </a:t>
            </a:r>
            <a:r>
              <a:rPr lang="de-DE" sz="2800" dirty="0" err="1" smtClean="0">
                <a:solidFill>
                  <a:schemeClr val="tx2"/>
                </a:solidFill>
              </a:rPr>
              <a:t>advanced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search</a:t>
            </a:r>
            <a:r>
              <a:rPr lang="de-DE" sz="2800" dirty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and</a:t>
            </a:r>
            <a:r>
              <a:rPr lang="de-DE" sz="2800" dirty="0" smtClean="0">
                <a:solidFill>
                  <a:schemeClr val="tx2"/>
                </a:solidFill>
              </a:rPr>
              <a:t>/</a:t>
            </a:r>
            <a:r>
              <a:rPr lang="de-DE" sz="2800" dirty="0" err="1" smtClean="0">
                <a:solidFill>
                  <a:schemeClr val="tx2"/>
                </a:solidFill>
              </a:rPr>
              <a:t>or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MeSH</a:t>
            </a:r>
            <a:r>
              <a:rPr lang="de-DE" sz="2800" dirty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search</a:t>
            </a:r>
            <a:endParaRPr lang="de-DE" sz="28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800" dirty="0">
                <a:solidFill>
                  <a:schemeClr val="tx2"/>
                </a:solidFill>
              </a:rPr>
              <a:t>	</a:t>
            </a:r>
            <a:endParaRPr lang="de-DE" sz="28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8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dirty="0"/>
          </a:p>
          <a:p>
            <a:pPr marL="0" indent="0">
              <a:buNone/>
            </a:pPr>
            <a:r>
              <a:rPr lang="de-DE" sz="2800" dirty="0"/>
              <a:t/>
            </a:r>
            <a:br>
              <a:rPr lang="de-DE" sz="2800" dirty="0"/>
            </a:br>
            <a:endParaRPr lang="de-DE" sz="2800" dirty="0"/>
          </a:p>
          <a:p>
            <a:pPr marL="0" indent="0">
              <a:buNone/>
            </a:pP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dirty="0"/>
          </a:p>
          <a:p>
            <a:endParaRPr lang="de-DE" sz="2800" dirty="0" smtClean="0"/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15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3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>
                <a:solidFill>
                  <a:schemeClr val="tx2"/>
                </a:solidFill>
              </a:rPr>
              <a:t>PICO </a:t>
            </a:r>
            <a:r>
              <a:rPr lang="de-DE" sz="3600" dirty="0" err="1" smtClean="0">
                <a:solidFill>
                  <a:schemeClr val="tx2"/>
                </a:solidFill>
              </a:rPr>
              <a:t>model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58315" y="1484784"/>
            <a:ext cx="8229600" cy="48715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de-DE" sz="2800" dirty="0" err="1" smtClean="0">
                <a:solidFill>
                  <a:schemeClr val="tx2"/>
                </a:solidFill>
              </a:rPr>
              <a:t>Technique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for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framing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and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answering</a:t>
            </a:r>
            <a:r>
              <a:rPr lang="de-DE" sz="2800" dirty="0" smtClean="0">
                <a:solidFill>
                  <a:schemeClr val="tx2"/>
                </a:solidFill>
              </a:rPr>
              <a:t> a </a:t>
            </a:r>
            <a:r>
              <a:rPr lang="de-DE" sz="2800" dirty="0" err="1" smtClean="0">
                <a:solidFill>
                  <a:schemeClr val="tx2"/>
                </a:solidFill>
              </a:rPr>
              <a:t>clinical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or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health</a:t>
            </a:r>
            <a:r>
              <a:rPr lang="de-DE" sz="2800" dirty="0" smtClean="0">
                <a:solidFill>
                  <a:schemeClr val="tx2"/>
                </a:solidFill>
              </a:rPr>
              <a:t> care </a:t>
            </a:r>
            <a:r>
              <a:rPr lang="de-DE" sz="2800" dirty="0" err="1" smtClean="0">
                <a:solidFill>
                  <a:schemeClr val="tx2"/>
                </a:solidFill>
              </a:rPr>
              <a:t>related</a:t>
            </a:r>
            <a:r>
              <a:rPr lang="de-DE" sz="2800" dirty="0" smtClean="0">
                <a:solidFill>
                  <a:schemeClr val="tx2"/>
                </a:solidFill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</a:rPr>
              <a:t>question</a:t>
            </a:r>
            <a:endParaRPr lang="de-DE" sz="2800" dirty="0" smtClean="0">
              <a:solidFill>
                <a:schemeClr val="tx2"/>
              </a:solidFill>
            </a:endParaRPr>
          </a:p>
          <a:p>
            <a:endParaRPr lang="de-DE" sz="2400" dirty="0" smtClean="0"/>
          </a:p>
          <a:p>
            <a:pPr marL="0" indent="0" algn="ctr">
              <a:buNone/>
            </a:pPr>
            <a:r>
              <a:rPr lang="de-DE" sz="2400" dirty="0" smtClean="0"/>
              <a:t>	</a:t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16</a:t>
            </a:fld>
            <a:endParaRPr lang="de-DE" sz="130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353550"/>
            <a:ext cx="8031828" cy="410028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58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smtClean="0">
                <a:solidFill>
                  <a:schemeClr val="tx2"/>
                </a:solidFill>
              </a:rPr>
              <a:t>PICO in </a:t>
            </a:r>
            <a:r>
              <a:rPr lang="de-DE" sz="3600" dirty="0" err="1" smtClean="0">
                <a:solidFill>
                  <a:schemeClr val="tx2"/>
                </a:solidFill>
              </a:rPr>
              <a:t>practice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3200" dirty="0" err="1" smtClean="0">
                <a:solidFill>
                  <a:schemeClr val="tx2"/>
                </a:solidFill>
              </a:rPr>
              <a:t>Example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for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framing</a:t>
            </a:r>
            <a:r>
              <a:rPr lang="de-DE" sz="3200" dirty="0" smtClean="0">
                <a:solidFill>
                  <a:schemeClr val="tx2"/>
                </a:solidFill>
              </a:rPr>
              <a:t> a </a:t>
            </a:r>
            <a:r>
              <a:rPr lang="de-DE" sz="3200" dirty="0" err="1" smtClean="0">
                <a:solidFill>
                  <a:schemeClr val="tx2"/>
                </a:solidFill>
              </a:rPr>
              <a:t>search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question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using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the</a:t>
            </a:r>
            <a:r>
              <a:rPr lang="de-DE" sz="3200" dirty="0" smtClean="0">
                <a:solidFill>
                  <a:schemeClr val="tx2"/>
                </a:solidFill>
              </a:rPr>
              <a:t> PICO </a:t>
            </a:r>
            <a:r>
              <a:rPr lang="de-DE" sz="3200" dirty="0" err="1" smtClean="0">
                <a:solidFill>
                  <a:schemeClr val="tx2"/>
                </a:solidFill>
              </a:rPr>
              <a:t>model</a:t>
            </a:r>
            <a:r>
              <a:rPr lang="de-DE" sz="3200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endParaRPr lang="de-DE" sz="32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3200" dirty="0" smtClean="0">
                <a:solidFill>
                  <a:schemeClr val="tx2"/>
                </a:solidFill>
              </a:rPr>
              <a:t>P – </a:t>
            </a:r>
            <a:r>
              <a:rPr lang="de-DE" sz="3200" dirty="0" err="1" smtClean="0">
                <a:solidFill>
                  <a:schemeClr val="tx2"/>
                </a:solidFill>
              </a:rPr>
              <a:t>children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with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diarrhea</a:t>
            </a:r>
            <a:endParaRPr lang="de-DE" sz="32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3200" dirty="0" smtClean="0">
                <a:solidFill>
                  <a:schemeClr val="tx2"/>
                </a:solidFill>
              </a:rPr>
              <a:t>I </a:t>
            </a:r>
            <a:r>
              <a:rPr lang="de-DE" sz="3200" dirty="0">
                <a:solidFill>
                  <a:schemeClr val="tx2"/>
                </a:solidFill>
              </a:rPr>
              <a:t>– </a:t>
            </a:r>
            <a:r>
              <a:rPr lang="de-DE" sz="3200" dirty="0" err="1" smtClean="0">
                <a:solidFill>
                  <a:schemeClr val="tx2"/>
                </a:solidFill>
              </a:rPr>
              <a:t>homeopathic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treatment</a:t>
            </a:r>
            <a:endParaRPr lang="de-DE" sz="32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3200" dirty="0" smtClean="0">
                <a:solidFill>
                  <a:schemeClr val="tx2"/>
                </a:solidFill>
              </a:rPr>
              <a:t>C </a:t>
            </a:r>
            <a:r>
              <a:rPr lang="de-DE" sz="3200" dirty="0">
                <a:solidFill>
                  <a:schemeClr val="tx2"/>
                </a:solidFill>
              </a:rPr>
              <a:t>– </a:t>
            </a:r>
            <a:r>
              <a:rPr lang="de-DE" sz="3200" dirty="0" err="1" smtClean="0">
                <a:solidFill>
                  <a:schemeClr val="tx2"/>
                </a:solidFill>
              </a:rPr>
              <a:t>placebo</a:t>
            </a:r>
            <a:endParaRPr lang="de-DE" sz="32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3200" dirty="0" smtClean="0">
                <a:solidFill>
                  <a:schemeClr val="tx2"/>
                </a:solidFill>
              </a:rPr>
              <a:t>O – </a:t>
            </a:r>
            <a:r>
              <a:rPr lang="de-DE" sz="3200" dirty="0" err="1" smtClean="0">
                <a:solidFill>
                  <a:schemeClr val="tx2"/>
                </a:solidFill>
              </a:rPr>
              <a:t>amelioration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of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diarrhea</a:t>
            </a:r>
            <a:r>
              <a:rPr lang="de-DE" sz="3200" dirty="0" smtClean="0">
                <a:solidFill>
                  <a:schemeClr val="tx2"/>
                </a:solidFill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</a:rPr>
              <a:t>symptoms</a:t>
            </a:r>
            <a:endParaRPr lang="de-DE" sz="3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32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sz="3200" dirty="0" smtClean="0"/>
              <a:t/>
            </a:r>
            <a:br>
              <a:rPr lang="de-DE" sz="3200" dirty="0" smtClean="0"/>
            </a:br>
            <a:endParaRPr lang="de-DE" sz="3200" dirty="0"/>
          </a:p>
          <a:p>
            <a:endParaRPr lang="de-DE" sz="3200" dirty="0" smtClean="0"/>
          </a:p>
          <a:p>
            <a:endParaRPr lang="de-DE" sz="3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17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400" dirty="0" err="1" smtClean="0">
                <a:solidFill>
                  <a:schemeClr val="tx2"/>
                </a:solidFill>
              </a:rPr>
              <a:t>Why</a:t>
            </a:r>
            <a:r>
              <a:rPr lang="de-DE" sz="3400" dirty="0" smtClean="0">
                <a:solidFill>
                  <a:schemeClr val="tx2"/>
                </a:solidFill>
              </a:rPr>
              <a:t> </a:t>
            </a:r>
            <a:r>
              <a:rPr lang="de-DE" sz="3400" dirty="0" err="1" smtClean="0">
                <a:solidFill>
                  <a:schemeClr val="tx2"/>
                </a:solidFill>
              </a:rPr>
              <a:t>search</a:t>
            </a:r>
            <a:r>
              <a:rPr lang="de-DE" sz="3400" dirty="0" smtClean="0">
                <a:solidFill>
                  <a:schemeClr val="tx2"/>
                </a:solidFill>
              </a:rPr>
              <a:t> in different </a:t>
            </a:r>
            <a:r>
              <a:rPr lang="de-DE" sz="3400" dirty="0" err="1" smtClean="0">
                <a:solidFill>
                  <a:schemeClr val="tx2"/>
                </a:solidFill>
              </a:rPr>
              <a:t>databases</a:t>
            </a:r>
            <a:r>
              <a:rPr lang="de-DE" sz="3400" dirty="0" smtClean="0">
                <a:solidFill>
                  <a:schemeClr val="tx2"/>
                </a:solidFill>
              </a:rPr>
              <a:t>?</a:t>
            </a:r>
            <a:endParaRPr lang="de-DE" sz="34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-10695" y="1268760"/>
            <a:ext cx="8964488" cy="4968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600" dirty="0" err="1" smtClean="0">
                <a:solidFill>
                  <a:schemeClr val="tx2"/>
                </a:solidFill>
              </a:rPr>
              <a:t>Results</a:t>
            </a:r>
            <a:r>
              <a:rPr lang="de-DE" sz="2600" dirty="0" smtClean="0">
                <a:solidFill>
                  <a:schemeClr val="tx2"/>
                </a:solidFill>
              </a:rPr>
              <a:t> </a:t>
            </a:r>
            <a:r>
              <a:rPr lang="de-DE" sz="2600" dirty="0" err="1" smtClean="0">
                <a:solidFill>
                  <a:schemeClr val="tx2"/>
                </a:solidFill>
              </a:rPr>
              <a:t>for</a:t>
            </a:r>
            <a:r>
              <a:rPr lang="de-DE" sz="2600" dirty="0" smtClean="0">
                <a:solidFill>
                  <a:schemeClr val="tx2"/>
                </a:solidFill>
              </a:rPr>
              <a:t> </a:t>
            </a:r>
            <a:r>
              <a:rPr lang="de-DE" sz="2600" dirty="0" err="1" smtClean="0">
                <a:solidFill>
                  <a:schemeClr val="tx2"/>
                </a:solidFill>
              </a:rPr>
              <a:t>the</a:t>
            </a:r>
            <a:r>
              <a:rPr lang="de-DE" sz="2600" dirty="0" smtClean="0">
                <a:solidFill>
                  <a:schemeClr val="tx2"/>
                </a:solidFill>
              </a:rPr>
              <a:t> </a:t>
            </a:r>
            <a:r>
              <a:rPr lang="de-DE" sz="2600" dirty="0" err="1" smtClean="0">
                <a:solidFill>
                  <a:schemeClr val="tx2"/>
                </a:solidFill>
              </a:rPr>
              <a:t>search</a:t>
            </a:r>
            <a:r>
              <a:rPr lang="de-DE" sz="2600" dirty="0" smtClean="0">
                <a:solidFill>
                  <a:schemeClr val="tx2"/>
                </a:solidFill>
              </a:rPr>
              <a:t> </a:t>
            </a:r>
            <a:r>
              <a:rPr lang="de-DE" sz="2600" dirty="0" err="1" smtClean="0">
                <a:solidFill>
                  <a:schemeClr val="tx2"/>
                </a:solidFill>
              </a:rPr>
              <a:t>terms</a:t>
            </a:r>
            <a:r>
              <a:rPr lang="de-DE" sz="2600" dirty="0" smtClean="0">
                <a:solidFill>
                  <a:schemeClr val="tx2"/>
                </a:solidFill>
              </a:rPr>
              <a:t> „</a:t>
            </a:r>
            <a:r>
              <a:rPr lang="de-DE" sz="2600" dirty="0" err="1" smtClean="0">
                <a:solidFill>
                  <a:schemeClr val="tx2"/>
                </a:solidFill>
              </a:rPr>
              <a:t>homeopath</a:t>
            </a:r>
            <a:r>
              <a:rPr lang="de-DE" sz="2600" dirty="0" smtClean="0">
                <a:solidFill>
                  <a:schemeClr val="tx2"/>
                </a:solidFill>
              </a:rPr>
              <a:t>*“ OR „</a:t>
            </a:r>
            <a:r>
              <a:rPr lang="de-DE" sz="2600" dirty="0" err="1" smtClean="0">
                <a:solidFill>
                  <a:schemeClr val="tx2"/>
                </a:solidFill>
              </a:rPr>
              <a:t>homoeopath</a:t>
            </a:r>
            <a:r>
              <a:rPr lang="de-DE" sz="2600" dirty="0" smtClean="0">
                <a:solidFill>
                  <a:schemeClr val="tx2"/>
                </a:solidFill>
              </a:rPr>
              <a:t>*“ in </a:t>
            </a:r>
            <a:r>
              <a:rPr lang="de-DE" sz="2600" dirty="0" err="1" smtClean="0">
                <a:solidFill>
                  <a:schemeClr val="tx2"/>
                </a:solidFill>
              </a:rPr>
              <a:t>PubMed</a:t>
            </a:r>
            <a:r>
              <a:rPr lang="de-DE" sz="2600" dirty="0" smtClean="0">
                <a:solidFill>
                  <a:schemeClr val="tx2"/>
                </a:solidFill>
              </a:rPr>
              <a:t>, </a:t>
            </a:r>
            <a:r>
              <a:rPr lang="de-DE" sz="2600" dirty="0" err="1" smtClean="0">
                <a:solidFill>
                  <a:schemeClr val="tx2"/>
                </a:solidFill>
              </a:rPr>
              <a:t>Cochrane</a:t>
            </a:r>
            <a:r>
              <a:rPr lang="de-DE" sz="2600" dirty="0" smtClean="0">
                <a:solidFill>
                  <a:schemeClr val="tx2"/>
                </a:solidFill>
              </a:rPr>
              <a:t> Library, SCI </a:t>
            </a:r>
            <a:r>
              <a:rPr lang="de-DE" sz="2600" dirty="0" err="1" smtClean="0">
                <a:solidFill>
                  <a:schemeClr val="tx2"/>
                </a:solidFill>
              </a:rPr>
              <a:t>Expanded</a:t>
            </a:r>
            <a:r>
              <a:rPr lang="de-DE" sz="2600" dirty="0" smtClean="0">
                <a:solidFill>
                  <a:schemeClr val="tx2"/>
                </a:solidFill>
              </a:rPr>
              <a:t>, Google Scholar, </a:t>
            </a:r>
            <a:r>
              <a:rPr lang="de-DE" sz="2600" dirty="0" err="1" smtClean="0">
                <a:solidFill>
                  <a:schemeClr val="tx2"/>
                </a:solidFill>
              </a:rPr>
              <a:t>ScienceDirect</a:t>
            </a:r>
            <a:endParaRPr lang="de-DE" sz="26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800" dirty="0"/>
          </a:p>
          <a:p>
            <a:pPr marL="0" indent="0" algn="ctr">
              <a:buNone/>
            </a:pPr>
            <a:r>
              <a:rPr lang="de-DE" sz="2800" dirty="0"/>
              <a:t/>
            </a:r>
            <a:br>
              <a:rPr lang="de-DE" sz="2800" dirty="0"/>
            </a:br>
            <a:endParaRPr lang="de-DE" sz="2800" dirty="0"/>
          </a:p>
          <a:p>
            <a:pPr marL="0" indent="0">
              <a:buNone/>
            </a:pP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dirty="0"/>
          </a:p>
          <a:p>
            <a:endParaRPr lang="de-DE" sz="28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18</a:t>
            </a:fld>
            <a:endParaRPr lang="de-DE" sz="1300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3407601916"/>
              </p:ext>
            </p:extLst>
          </p:nvPr>
        </p:nvGraphicFramePr>
        <p:xfrm>
          <a:off x="971600" y="2420888"/>
          <a:ext cx="771520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Gerader Verbinder 2"/>
          <p:cNvCxnSpPr/>
          <p:nvPr/>
        </p:nvCxnSpPr>
        <p:spPr>
          <a:xfrm flipH="1">
            <a:off x="4386822" y="2996952"/>
            <a:ext cx="45547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04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de-DE" sz="2800" dirty="0" smtClean="0"/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“A </a:t>
            </a:r>
            <a:r>
              <a:rPr lang="en-US" sz="2800" dirty="0">
                <a:solidFill>
                  <a:schemeClr val="tx2"/>
                </a:solidFill>
              </a:rPr>
              <a:t>systematic review and meta-analysis on the use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2"/>
                </a:solidFill>
              </a:rPr>
              <a:t>of </a:t>
            </a:r>
            <a:r>
              <a:rPr lang="en-US" sz="2800" dirty="0" err="1">
                <a:solidFill>
                  <a:schemeClr val="tx2"/>
                </a:solidFill>
              </a:rPr>
              <a:t>Hypericum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perforatum</a:t>
            </a:r>
            <a:r>
              <a:rPr lang="en-US" sz="2800" dirty="0">
                <a:solidFill>
                  <a:schemeClr val="tx2"/>
                </a:solidFill>
              </a:rPr>
              <a:t> (St. John’s Wort) for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2"/>
                </a:solidFill>
              </a:rPr>
              <a:t>pain conditions in dental practice”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1200" dirty="0">
                <a:solidFill>
                  <a:schemeClr val="tx2"/>
                </a:solidFill>
              </a:rPr>
              <a:t>Christa </a:t>
            </a:r>
            <a:r>
              <a:rPr lang="en-US" sz="1200" dirty="0" smtClean="0">
                <a:solidFill>
                  <a:schemeClr val="tx2"/>
                </a:solidFill>
              </a:rPr>
              <a:t>Raak, </a:t>
            </a:r>
            <a:r>
              <a:rPr lang="en-US" sz="1200" dirty="0">
                <a:solidFill>
                  <a:schemeClr val="tx2"/>
                </a:solidFill>
              </a:rPr>
              <a:t>Arndt </a:t>
            </a:r>
            <a:r>
              <a:rPr lang="en-US" sz="1200" dirty="0" smtClean="0">
                <a:solidFill>
                  <a:schemeClr val="tx2"/>
                </a:solidFill>
              </a:rPr>
              <a:t>Büssing, </a:t>
            </a:r>
            <a:r>
              <a:rPr lang="en-US" sz="1200" dirty="0">
                <a:solidFill>
                  <a:schemeClr val="tx2"/>
                </a:solidFill>
              </a:rPr>
              <a:t>Georg </a:t>
            </a:r>
            <a:r>
              <a:rPr lang="en-US" sz="1200" dirty="0" smtClean="0">
                <a:solidFill>
                  <a:schemeClr val="tx2"/>
                </a:solidFill>
              </a:rPr>
              <a:t>Gassmann, </a:t>
            </a:r>
            <a:r>
              <a:rPr lang="en-US" sz="1200" dirty="0">
                <a:solidFill>
                  <a:schemeClr val="tx2"/>
                </a:solidFill>
              </a:rPr>
              <a:t>Katja </a:t>
            </a:r>
            <a:r>
              <a:rPr lang="en-US" sz="1200" dirty="0" smtClean="0">
                <a:solidFill>
                  <a:schemeClr val="tx2"/>
                </a:solidFill>
              </a:rPr>
              <a:t>Boehm, </a:t>
            </a:r>
            <a:r>
              <a:rPr lang="en-US" sz="1200" dirty="0">
                <a:solidFill>
                  <a:schemeClr val="tx2"/>
                </a:solidFill>
              </a:rPr>
              <a:t>Thomas </a:t>
            </a:r>
            <a:r>
              <a:rPr lang="en-US" sz="1200" dirty="0" smtClean="0">
                <a:solidFill>
                  <a:schemeClr val="tx2"/>
                </a:solidFill>
              </a:rPr>
              <a:t>Ostermann</a:t>
            </a:r>
            <a:r>
              <a:rPr lang="de-DE" sz="2800" dirty="0" smtClean="0">
                <a:solidFill>
                  <a:schemeClr val="tx2"/>
                </a:solidFill>
              </a:rPr>
              <a:t/>
            </a:r>
            <a:br>
              <a:rPr lang="de-DE" sz="2800" dirty="0" smtClean="0">
                <a:solidFill>
                  <a:schemeClr val="tx2"/>
                </a:solidFill>
              </a:rPr>
            </a:br>
            <a:r>
              <a:rPr lang="de-DE" sz="1100" dirty="0" err="1">
                <a:solidFill>
                  <a:schemeClr val="tx2"/>
                </a:solidFill>
              </a:rPr>
              <a:t>Homeopathy</a:t>
            </a:r>
            <a:r>
              <a:rPr lang="de-DE" sz="1100" dirty="0">
                <a:solidFill>
                  <a:schemeClr val="tx2"/>
                </a:solidFill>
              </a:rPr>
              <a:t> (2012) 101, </a:t>
            </a:r>
            <a:r>
              <a:rPr lang="de-DE" sz="1100" dirty="0" smtClean="0">
                <a:solidFill>
                  <a:schemeClr val="tx2"/>
                </a:solidFill>
              </a:rPr>
              <a:t>204-210</a:t>
            </a:r>
            <a:endParaRPr lang="de-DE" sz="1100" dirty="0">
              <a:solidFill>
                <a:schemeClr val="tx2"/>
              </a:solidFill>
            </a:endParaRPr>
          </a:p>
          <a:p>
            <a:pPr algn="ctr"/>
            <a:endParaRPr lang="de-DE" sz="2800" dirty="0" smtClean="0"/>
          </a:p>
          <a:p>
            <a:pPr marL="0" indent="0" algn="ctr">
              <a:buNone/>
            </a:pPr>
            <a:r>
              <a:rPr lang="en-US" sz="2200" dirty="0" smtClean="0">
                <a:solidFill>
                  <a:schemeClr val="tx2"/>
                </a:solidFill>
              </a:rPr>
              <a:t>Method: </a:t>
            </a:r>
          </a:p>
          <a:p>
            <a:pPr marL="0" indent="0" algn="ctr">
              <a:buNone/>
            </a:pPr>
            <a:r>
              <a:rPr lang="en-US" sz="2200" dirty="0" smtClean="0">
                <a:solidFill>
                  <a:schemeClr val="tx2"/>
                </a:solidFill>
              </a:rPr>
              <a:t>PubMed</a:t>
            </a:r>
            <a:r>
              <a:rPr lang="en-US" sz="2200" dirty="0">
                <a:solidFill>
                  <a:schemeClr val="tx2"/>
                </a:solidFill>
              </a:rPr>
              <a:t>, </a:t>
            </a:r>
            <a:r>
              <a:rPr lang="en-US" sz="2200" dirty="0" err="1">
                <a:solidFill>
                  <a:schemeClr val="tx2"/>
                </a:solidFill>
              </a:rPr>
              <a:t>EMBASE</a:t>
            </a:r>
            <a:r>
              <a:rPr lang="en-US" sz="2200" dirty="0">
                <a:solidFill>
                  <a:schemeClr val="tx2"/>
                </a:solidFill>
              </a:rPr>
              <a:t>, </a:t>
            </a:r>
            <a:r>
              <a:rPr lang="en-US" sz="2200" dirty="0" err="1">
                <a:solidFill>
                  <a:schemeClr val="tx2"/>
                </a:solidFill>
              </a:rPr>
              <a:t>AMED</a:t>
            </a:r>
            <a:r>
              <a:rPr lang="en-US" sz="2200" dirty="0">
                <a:solidFill>
                  <a:schemeClr val="tx2"/>
                </a:solidFill>
              </a:rPr>
              <a:t>, </a:t>
            </a:r>
            <a:r>
              <a:rPr lang="en-US" sz="2200" dirty="0" err="1">
                <a:solidFill>
                  <a:schemeClr val="tx2"/>
                </a:solidFill>
              </a:rPr>
              <a:t>CAMbase</a:t>
            </a:r>
            <a:r>
              <a:rPr lang="en-US" sz="2200" dirty="0">
                <a:solidFill>
                  <a:schemeClr val="tx2"/>
                </a:solidFill>
              </a:rPr>
              <a:t> and the electronic archives</a:t>
            </a:r>
          </a:p>
          <a:p>
            <a:pPr marL="0" indent="0" algn="ctr">
              <a:buNone/>
            </a:pPr>
            <a:r>
              <a:rPr lang="en-US" sz="2200" dirty="0">
                <a:solidFill>
                  <a:schemeClr val="tx2"/>
                </a:solidFill>
              </a:rPr>
              <a:t>of </a:t>
            </a:r>
            <a:r>
              <a:rPr lang="en-US" sz="2200" dirty="0" err="1">
                <a:solidFill>
                  <a:schemeClr val="tx2"/>
                </a:solidFill>
              </a:rPr>
              <a:t>Thieme</a:t>
            </a:r>
            <a:r>
              <a:rPr lang="en-US" sz="2200" dirty="0">
                <a:solidFill>
                  <a:schemeClr val="tx2"/>
                </a:solidFill>
              </a:rPr>
              <a:t> Publishers were searched with the search terms “(</a:t>
            </a:r>
            <a:r>
              <a:rPr lang="en-US" sz="2200" dirty="0" err="1">
                <a:solidFill>
                  <a:schemeClr val="tx2"/>
                </a:solidFill>
              </a:rPr>
              <a:t>Hypericum</a:t>
            </a:r>
            <a:r>
              <a:rPr lang="en-US" sz="2200" dirty="0">
                <a:solidFill>
                  <a:schemeClr val="tx2"/>
                </a:solidFill>
              </a:rPr>
              <a:t> OR St</a:t>
            </a:r>
            <a:r>
              <a:rPr lang="en-US" sz="2200" dirty="0" smtClean="0">
                <a:solidFill>
                  <a:schemeClr val="tx2"/>
                </a:solidFill>
              </a:rPr>
              <a:t>. Johns Wort) AND pain</a:t>
            </a:r>
            <a:r>
              <a:rPr lang="en-US" sz="2200" dirty="0">
                <a:solidFill>
                  <a:schemeClr val="tx2"/>
                </a:solidFill>
              </a:rPr>
              <a:t>”. </a:t>
            </a:r>
            <a:r>
              <a:rPr lang="en-US" sz="2200" dirty="0" smtClean="0">
                <a:solidFill>
                  <a:schemeClr val="tx2"/>
                </a:solidFill>
              </a:rPr>
              <a:t>The </a:t>
            </a:r>
            <a:r>
              <a:rPr lang="en-US" sz="2200" dirty="0">
                <a:solidFill>
                  <a:schemeClr val="tx2"/>
                </a:solidFill>
              </a:rPr>
              <a:t>evidence on </a:t>
            </a:r>
            <a:r>
              <a:rPr lang="en-US" sz="2200" dirty="0" err="1">
                <a:solidFill>
                  <a:schemeClr val="tx2"/>
                </a:solidFill>
              </a:rPr>
              <a:t>Hypericum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 err="1">
                <a:solidFill>
                  <a:schemeClr val="tx2"/>
                </a:solidFill>
              </a:rPr>
              <a:t>perforatum</a:t>
            </a:r>
            <a:r>
              <a:rPr lang="en-US" sz="2200" dirty="0">
                <a:solidFill>
                  <a:schemeClr val="tx2"/>
                </a:solidFill>
              </a:rPr>
              <a:t> in pain after tooth extraction was carried out </a:t>
            </a:r>
            <a:r>
              <a:rPr lang="en-US" sz="2200" dirty="0" smtClean="0">
                <a:solidFill>
                  <a:schemeClr val="tx2"/>
                </a:solidFill>
              </a:rPr>
              <a:t>(Review and meta-analysis).</a:t>
            </a:r>
            <a:endParaRPr lang="de-DE" sz="22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19</a:t>
            </a:fld>
            <a:endParaRPr lang="de-DE" sz="1300" dirty="0"/>
          </a:p>
        </p:txBody>
      </p:sp>
      <p:sp>
        <p:nvSpPr>
          <p:cNvPr id="2" name="Rechteck 1"/>
          <p:cNvSpPr/>
          <p:nvPr/>
        </p:nvSpPr>
        <p:spPr>
          <a:xfrm>
            <a:off x="683568" y="6093038"/>
            <a:ext cx="828092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de-DE" sz="1600" dirty="0" smtClean="0">
                <a:solidFill>
                  <a:prstClr val="black"/>
                </a:solidFill>
              </a:rPr>
              <a:t> </a:t>
            </a:r>
            <a:endParaRPr lang="de-DE" sz="1600" dirty="0">
              <a:solidFill>
                <a:prstClr val="black"/>
              </a:solidFill>
            </a:endParaRPr>
          </a:p>
          <a:p>
            <a:pPr lvl="0">
              <a:spcBef>
                <a:spcPct val="50000"/>
              </a:spcBef>
            </a:pPr>
            <a:r>
              <a:rPr lang="de-DE" sz="1400" dirty="0" smtClean="0">
                <a:solidFill>
                  <a:schemeClr val="tx2"/>
                </a:solidFill>
              </a:rPr>
              <a:t>                 </a:t>
            </a:r>
            <a:endParaRPr lang="de-DE" sz="1400" dirty="0">
              <a:solidFill>
                <a:schemeClr val="tx2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The </a:t>
            </a:r>
            <a:r>
              <a:rPr lang="en-US" sz="2800" dirty="0">
                <a:solidFill>
                  <a:schemeClr val="tx2"/>
                </a:solidFill>
              </a:rPr>
              <a:t>following electronic databases were used to find </a:t>
            </a:r>
            <a:r>
              <a:rPr lang="en-US" sz="2800" dirty="0" smtClean="0">
                <a:solidFill>
                  <a:schemeClr val="tx2"/>
                </a:solidFill>
              </a:rPr>
              <a:t>articles:</a:t>
            </a:r>
            <a:endParaRPr lang="en-US" sz="28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2"/>
                </a:solidFill>
              </a:rPr>
              <a:t>PubMed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 smtClean="0">
                <a:solidFill>
                  <a:schemeClr val="tx2"/>
                </a:solidFill>
              </a:rPr>
              <a:t>EMBASE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 smtClean="0">
                <a:solidFill>
                  <a:schemeClr val="tx2"/>
                </a:solidFill>
              </a:rPr>
              <a:t>AMED</a:t>
            </a:r>
            <a:endParaRPr lang="en-US" sz="28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 smtClean="0">
                <a:solidFill>
                  <a:schemeClr val="tx2"/>
                </a:solidFill>
              </a:rPr>
              <a:t>CAMbase</a:t>
            </a:r>
            <a:endParaRPr lang="en-US" sz="2800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2"/>
                </a:solidFill>
              </a:rPr>
              <a:t>“</a:t>
            </a:r>
            <a:r>
              <a:rPr lang="en-US" sz="2800" dirty="0" err="1">
                <a:solidFill>
                  <a:schemeClr val="tx2"/>
                </a:solidFill>
              </a:rPr>
              <a:t>Zeitschrift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für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klassische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Homöopathie</a:t>
            </a:r>
            <a:r>
              <a:rPr lang="en-US" sz="2800" dirty="0">
                <a:solidFill>
                  <a:schemeClr val="tx2"/>
                </a:solidFill>
              </a:rPr>
              <a:t>” </a:t>
            </a:r>
            <a:r>
              <a:rPr lang="en-US" sz="2800" dirty="0" smtClean="0">
                <a:solidFill>
                  <a:schemeClr val="tx2"/>
                </a:solidFill>
              </a:rPr>
              <a:t>(electronic archive)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2"/>
                </a:solidFill>
              </a:rPr>
              <a:t>“</a:t>
            </a:r>
            <a:r>
              <a:rPr lang="en-US" sz="2800" dirty="0" err="1">
                <a:solidFill>
                  <a:schemeClr val="tx2"/>
                </a:solidFill>
              </a:rPr>
              <a:t>Allgemeine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Homöopthische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Zeitung</a:t>
            </a:r>
            <a:r>
              <a:rPr lang="en-US" sz="2800" dirty="0">
                <a:solidFill>
                  <a:schemeClr val="tx2"/>
                </a:solidFill>
              </a:rPr>
              <a:t>” </a:t>
            </a:r>
            <a:r>
              <a:rPr lang="en-US" sz="2800" dirty="0" smtClean="0">
                <a:solidFill>
                  <a:schemeClr val="tx2"/>
                </a:solidFill>
              </a:rPr>
              <a:t>(electronic </a:t>
            </a:r>
            <a:r>
              <a:rPr lang="en-US" sz="2800" dirty="0">
                <a:solidFill>
                  <a:schemeClr val="tx2"/>
                </a:solidFill>
              </a:rPr>
              <a:t>archive)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Each </a:t>
            </a:r>
            <a:r>
              <a:rPr lang="en-US" sz="2800" dirty="0">
                <a:solidFill>
                  <a:schemeClr val="tx2"/>
                </a:solidFill>
              </a:rPr>
              <a:t>database was searched from its </a:t>
            </a:r>
            <a:r>
              <a:rPr lang="en-US" sz="2800" dirty="0" smtClean="0">
                <a:solidFill>
                  <a:schemeClr val="tx2"/>
                </a:solidFill>
              </a:rPr>
              <a:t>inception until </a:t>
            </a:r>
            <a:r>
              <a:rPr lang="en-US" sz="2800" dirty="0">
                <a:solidFill>
                  <a:schemeClr val="tx2"/>
                </a:solidFill>
              </a:rPr>
              <a:t>February 2010.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We applied two search </a:t>
            </a:r>
            <a:r>
              <a:rPr lang="en-US" sz="2800" dirty="0" smtClean="0">
                <a:solidFill>
                  <a:schemeClr val="tx2"/>
                </a:solidFill>
              </a:rPr>
              <a:t>strategies:</a:t>
            </a:r>
            <a:endParaRPr lang="de-DE" sz="22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20</a:t>
            </a:fld>
            <a:endParaRPr lang="de-DE" sz="1300"/>
          </a:p>
        </p:txBody>
      </p:sp>
      <p:sp>
        <p:nvSpPr>
          <p:cNvPr id="7" name="Rechteck 6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77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We collected relevant articles on basic research </a:t>
            </a:r>
            <a:r>
              <a:rPr lang="en-US" sz="2000" dirty="0" smtClean="0">
                <a:solidFill>
                  <a:schemeClr val="tx2"/>
                </a:solidFill>
              </a:rPr>
              <a:t>on </a:t>
            </a:r>
            <a:r>
              <a:rPr lang="en-US" sz="2000" dirty="0" err="1" smtClean="0">
                <a:solidFill>
                  <a:schemeClr val="tx2"/>
                </a:solidFill>
              </a:rPr>
              <a:t>Hypericum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perforatum</a:t>
            </a:r>
            <a:r>
              <a:rPr lang="en-US" sz="2000" dirty="0">
                <a:solidFill>
                  <a:schemeClr val="tx2"/>
                </a:solidFill>
              </a:rPr>
              <a:t> and pain related outcome. The </a:t>
            </a:r>
            <a:r>
              <a:rPr lang="en-US" sz="2000" dirty="0" smtClean="0">
                <a:solidFill>
                  <a:schemeClr val="tx2"/>
                </a:solidFill>
              </a:rPr>
              <a:t>search terms </a:t>
            </a:r>
            <a:r>
              <a:rPr lang="en-US" sz="2000" dirty="0">
                <a:solidFill>
                  <a:schemeClr val="tx2"/>
                </a:solidFill>
              </a:rPr>
              <a:t>for pain related articles on 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      </a:t>
            </a:r>
            <a:r>
              <a:rPr lang="en-US" sz="2000" dirty="0" err="1" smtClean="0">
                <a:solidFill>
                  <a:schemeClr val="tx2"/>
                </a:solidFill>
              </a:rPr>
              <a:t>Hypericum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</a:rPr>
              <a:t>perforatum</a:t>
            </a:r>
            <a:r>
              <a:rPr lang="en-US" sz="2000" dirty="0" smtClean="0">
                <a:solidFill>
                  <a:schemeClr val="tx2"/>
                </a:solidFill>
              </a:rPr>
              <a:t> were “</a:t>
            </a:r>
            <a:r>
              <a:rPr lang="en-US" sz="2000" b="1" dirty="0" smtClean="0">
                <a:solidFill>
                  <a:schemeClr val="tx2"/>
                </a:solidFill>
              </a:rPr>
              <a:t>(</a:t>
            </a:r>
            <a:r>
              <a:rPr lang="en-US" sz="2000" b="1" dirty="0" err="1">
                <a:solidFill>
                  <a:schemeClr val="tx2"/>
                </a:solidFill>
              </a:rPr>
              <a:t>Hypericum</a:t>
            </a:r>
            <a:r>
              <a:rPr lang="en-US" sz="2000" b="1" dirty="0">
                <a:solidFill>
                  <a:schemeClr val="tx2"/>
                </a:solidFill>
              </a:rPr>
              <a:t> OR St. Johns Wort) AND pain” 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      (including translations to German and French).</a:t>
            </a: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Articles in which the application of </a:t>
            </a:r>
            <a:r>
              <a:rPr lang="en-US" sz="2000" dirty="0" err="1" smtClean="0">
                <a:solidFill>
                  <a:schemeClr val="tx2"/>
                </a:solidFill>
              </a:rPr>
              <a:t>Hypericum</a:t>
            </a:r>
            <a:r>
              <a:rPr lang="en-US" sz="2000" dirty="0" smtClean="0">
                <a:solidFill>
                  <a:schemeClr val="tx2"/>
                </a:solidFill>
              </a:rPr>
              <a:t> in dental </a:t>
            </a:r>
            <a:r>
              <a:rPr lang="en-US" sz="2000" dirty="0">
                <a:solidFill>
                  <a:schemeClr val="tx2"/>
                </a:solidFill>
              </a:rPr>
              <a:t>care was described in clinical studies, case </a:t>
            </a:r>
            <a:r>
              <a:rPr lang="en-US" sz="2000" dirty="0" smtClean="0">
                <a:solidFill>
                  <a:schemeClr val="tx2"/>
                </a:solidFill>
              </a:rPr>
              <a:t>reports or </a:t>
            </a:r>
            <a:r>
              <a:rPr lang="en-US" sz="2000" dirty="0">
                <a:solidFill>
                  <a:schemeClr val="tx2"/>
                </a:solidFill>
              </a:rPr>
              <a:t>expert opinions were identified. To retrieve </a:t>
            </a:r>
            <a:r>
              <a:rPr lang="en-US" sz="2000" dirty="0" smtClean="0">
                <a:solidFill>
                  <a:schemeClr val="tx2"/>
                </a:solidFill>
              </a:rPr>
              <a:t>evidence on </a:t>
            </a:r>
            <a:r>
              <a:rPr lang="en-US" sz="2000" dirty="0">
                <a:solidFill>
                  <a:schemeClr val="tx2"/>
                </a:solidFill>
              </a:rPr>
              <a:t>the use of H. </a:t>
            </a:r>
            <a:r>
              <a:rPr lang="en-US" sz="2000" dirty="0" err="1">
                <a:solidFill>
                  <a:schemeClr val="tx2"/>
                </a:solidFill>
              </a:rPr>
              <a:t>perforatum</a:t>
            </a:r>
            <a:r>
              <a:rPr lang="en-US" sz="2000" dirty="0">
                <a:solidFill>
                  <a:schemeClr val="tx2"/>
                </a:solidFill>
              </a:rPr>
              <a:t> in dental care </a:t>
            </a:r>
            <a:r>
              <a:rPr lang="en-US" sz="2000" dirty="0" smtClean="0">
                <a:solidFill>
                  <a:schemeClr val="tx2"/>
                </a:solidFill>
              </a:rPr>
              <a:t>the search </a:t>
            </a:r>
            <a:r>
              <a:rPr lang="en-US" sz="2000" dirty="0">
                <a:solidFill>
                  <a:schemeClr val="tx2"/>
                </a:solidFill>
              </a:rPr>
              <a:t>terms were </a:t>
            </a:r>
            <a:r>
              <a:rPr lang="en-US" sz="2000" b="1" dirty="0">
                <a:solidFill>
                  <a:schemeClr val="tx2"/>
                </a:solidFill>
              </a:rPr>
              <a:t>“(</a:t>
            </a:r>
            <a:r>
              <a:rPr lang="en-US" sz="2000" b="1" dirty="0" err="1">
                <a:solidFill>
                  <a:schemeClr val="tx2"/>
                </a:solidFill>
              </a:rPr>
              <a:t>Hypericum</a:t>
            </a:r>
            <a:r>
              <a:rPr lang="en-US" sz="2000" b="1" dirty="0">
                <a:solidFill>
                  <a:schemeClr val="tx2"/>
                </a:solidFill>
              </a:rPr>
              <a:t> OR St. Johns Wort</a:t>
            </a:r>
            <a:r>
              <a:rPr lang="en-US" sz="2000" b="1" dirty="0" smtClean="0">
                <a:solidFill>
                  <a:schemeClr val="tx2"/>
                </a:solidFill>
              </a:rPr>
              <a:t>) AND </a:t>
            </a:r>
            <a:r>
              <a:rPr lang="en-US" sz="2000" b="1" dirty="0">
                <a:solidFill>
                  <a:schemeClr val="tx2"/>
                </a:solidFill>
              </a:rPr>
              <a:t>(dental OR dentistry)” </a:t>
            </a:r>
            <a:r>
              <a:rPr lang="en-US" sz="2000" dirty="0">
                <a:solidFill>
                  <a:schemeClr val="tx2"/>
                </a:solidFill>
              </a:rPr>
              <a:t>and their translations </a:t>
            </a:r>
            <a:r>
              <a:rPr lang="en-US" sz="2000" dirty="0" smtClean="0">
                <a:solidFill>
                  <a:schemeClr val="tx2"/>
                </a:solidFill>
              </a:rPr>
              <a:t>to German </a:t>
            </a:r>
            <a:r>
              <a:rPr lang="en-US" sz="2000" dirty="0">
                <a:solidFill>
                  <a:schemeClr val="tx2"/>
                </a:solidFill>
              </a:rPr>
              <a:t>and French</a:t>
            </a:r>
            <a:r>
              <a:rPr lang="en-US" sz="2000" dirty="0" smtClean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000" dirty="0" smtClean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21</a:t>
            </a:fld>
            <a:endParaRPr lang="de-DE" sz="1300"/>
          </a:p>
        </p:txBody>
      </p:sp>
      <p:sp>
        <p:nvSpPr>
          <p:cNvPr id="2" name="Ellipse 1"/>
          <p:cNvSpPr/>
          <p:nvPr/>
        </p:nvSpPr>
        <p:spPr>
          <a:xfrm>
            <a:off x="3635896" y="1988840"/>
            <a:ext cx="5040560" cy="7920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3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5"/>
            <a:ext cx="8229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First step: Search for “</a:t>
            </a:r>
            <a:r>
              <a:rPr lang="en-US" sz="2400" dirty="0" err="1" smtClean="0">
                <a:solidFill>
                  <a:schemeClr val="tx2"/>
                </a:solidFill>
              </a:rPr>
              <a:t>Hypericum</a:t>
            </a:r>
            <a:r>
              <a:rPr lang="en-US" sz="2400" dirty="0" smtClean="0">
                <a:solidFill>
                  <a:schemeClr val="tx2"/>
                </a:solidFill>
              </a:rPr>
              <a:t>”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22</a:t>
            </a:fld>
            <a:endParaRPr lang="de-DE" sz="13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8208913" cy="400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53939"/>
            <a:ext cx="8229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Second step:  Search for “St. John’s Wort”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23</a:t>
            </a:fld>
            <a:endParaRPr lang="de-DE" sz="13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272808" cy="437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74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5"/>
            <a:ext cx="8229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Third step:  Search for “pain”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24</a:t>
            </a:fld>
            <a:endParaRPr lang="de-DE" sz="13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9903"/>
            <a:ext cx="7632848" cy="37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5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5"/>
            <a:ext cx="8229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Fourth step:  Combination of Search 1 and 2 with “OR”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25</a:t>
            </a:fld>
            <a:endParaRPr lang="de-DE" sz="130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42" y="1988840"/>
            <a:ext cx="8254708" cy="413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1835696" y="4056106"/>
            <a:ext cx="936104" cy="453014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23" y="2060848"/>
            <a:ext cx="7933531" cy="414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5"/>
            <a:ext cx="8229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Fourth step:  Combination of Search 1 and 2 with “OR”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26</a:t>
            </a:fld>
            <a:endParaRPr lang="de-DE" sz="1300"/>
          </a:p>
        </p:txBody>
      </p:sp>
      <p:sp>
        <p:nvSpPr>
          <p:cNvPr id="2" name="Ellipse 1"/>
          <p:cNvSpPr/>
          <p:nvPr/>
        </p:nvSpPr>
        <p:spPr>
          <a:xfrm>
            <a:off x="2699792" y="5013176"/>
            <a:ext cx="936104" cy="453014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4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40" y="1988840"/>
            <a:ext cx="8604448" cy="391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5"/>
            <a:ext cx="8229600" cy="57606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Fifth step:  Combination of Search 4 and Search 3 with “AND”</a:t>
            </a:r>
            <a:endParaRPr lang="de-DE" sz="22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27</a:t>
            </a:fld>
            <a:endParaRPr lang="de-DE" sz="1300"/>
          </a:p>
        </p:txBody>
      </p:sp>
      <p:sp>
        <p:nvSpPr>
          <p:cNvPr id="2" name="Ellipse 1"/>
          <p:cNvSpPr/>
          <p:nvPr/>
        </p:nvSpPr>
        <p:spPr>
          <a:xfrm>
            <a:off x="1259632" y="5457967"/>
            <a:ext cx="1368152" cy="453014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25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50" y="1714370"/>
            <a:ext cx="8630369" cy="464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13631" y="1344089"/>
            <a:ext cx="8229600" cy="57606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Fifth step:  Combination of Search 4 and Search 3 with “AND”</a:t>
            </a:r>
            <a:endParaRPr lang="de-DE" sz="22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28</a:t>
            </a:fld>
            <a:endParaRPr lang="de-DE" sz="1300"/>
          </a:p>
        </p:txBody>
      </p:sp>
      <p:sp>
        <p:nvSpPr>
          <p:cNvPr id="2" name="Ellipse 1"/>
          <p:cNvSpPr/>
          <p:nvPr/>
        </p:nvSpPr>
        <p:spPr>
          <a:xfrm>
            <a:off x="2339752" y="5239683"/>
            <a:ext cx="1368152" cy="453014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53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7139136" cy="562074"/>
          </a:xfrm>
        </p:spPr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92286" y="1340768"/>
            <a:ext cx="8229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Sixth step: Evaluate the results by abstract screening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29</a:t>
            </a:fld>
            <a:endParaRPr lang="de-DE" sz="130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6782941" cy="4143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7"/>
          <p:cNvSpPr/>
          <p:nvPr/>
        </p:nvSpPr>
        <p:spPr>
          <a:xfrm>
            <a:off x="1979712" y="3068960"/>
            <a:ext cx="1368152" cy="453014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7139136" cy="562074"/>
          </a:xfrm>
        </p:spPr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30</a:t>
            </a:fld>
            <a:endParaRPr lang="de-DE" sz="1300"/>
          </a:p>
        </p:txBody>
      </p:sp>
      <p:sp>
        <p:nvSpPr>
          <p:cNvPr id="2" name="Rechteck 1"/>
          <p:cNvSpPr/>
          <p:nvPr/>
        </p:nvSpPr>
        <p:spPr>
          <a:xfrm>
            <a:off x="348129" y="1362572"/>
            <a:ext cx="78005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    </a:t>
            </a:r>
            <a:r>
              <a:rPr lang="en-US" dirty="0" err="1" smtClean="0">
                <a:solidFill>
                  <a:schemeClr val="tx2"/>
                </a:solidFill>
              </a:rPr>
              <a:t>Repertorisation</a:t>
            </a:r>
            <a:r>
              <a:rPr lang="en-US" dirty="0" smtClean="0">
                <a:solidFill>
                  <a:schemeClr val="tx2"/>
                </a:solidFill>
              </a:rPr>
              <a:t> and systematic literature search have</a:t>
            </a:r>
          </a:p>
          <a:p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   things in common: </a:t>
            </a:r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323527" y="2365430"/>
            <a:ext cx="8400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err="1">
                <a:solidFill>
                  <a:schemeClr val="tx2"/>
                </a:solidFill>
              </a:rPr>
              <a:t>Repertorisation</a:t>
            </a:r>
            <a:r>
              <a:rPr lang="en-US" b="1" u="sng" dirty="0">
                <a:solidFill>
                  <a:schemeClr val="tx2"/>
                </a:solidFill>
              </a:rPr>
              <a:t> </a:t>
            </a:r>
            <a:r>
              <a:rPr lang="en-US" b="1" u="sng" dirty="0" smtClean="0">
                <a:solidFill>
                  <a:schemeClr val="tx2"/>
                </a:solidFill>
              </a:rPr>
              <a:t>                    Systematic </a:t>
            </a:r>
            <a:r>
              <a:rPr lang="en-US" b="1" u="sng" dirty="0">
                <a:solidFill>
                  <a:schemeClr val="tx2"/>
                </a:solidFill>
              </a:rPr>
              <a:t>literature search </a:t>
            </a:r>
            <a:endParaRPr lang="de-DE" b="1" u="sng" dirty="0"/>
          </a:p>
        </p:txBody>
      </p:sp>
      <p:sp>
        <p:nvSpPr>
          <p:cNvPr id="8" name="Rechteck 7"/>
          <p:cNvSpPr/>
          <p:nvPr/>
        </p:nvSpPr>
        <p:spPr>
          <a:xfrm>
            <a:off x="323528" y="3111351"/>
            <a:ext cx="8400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Symptoms 1,2,…                            Search terms 1,2,… 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348129" y="3789040"/>
            <a:ext cx="84003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                           Combination with 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                                   AND/OR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23528" y="4479503"/>
            <a:ext cx="8400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  Remedies 1,2,…                                 Articles 1,2,… 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539552" y="5127575"/>
            <a:ext cx="84003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                        Full text screening</a:t>
            </a:r>
            <a:endParaRPr lang="de-DE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5877272"/>
            <a:ext cx="8229600" cy="57606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Conclusion</a:t>
            </a:r>
            <a:endParaRPr lang="de-DE" sz="2200" b="1" dirty="0">
              <a:solidFill>
                <a:schemeClr val="tx2"/>
              </a:solidFill>
            </a:endParaRPr>
          </a:p>
        </p:txBody>
      </p:sp>
      <p:sp>
        <p:nvSpPr>
          <p:cNvPr id="6" name="Pfeil nach unten 5"/>
          <p:cNvSpPr/>
          <p:nvPr/>
        </p:nvSpPr>
        <p:spPr>
          <a:xfrm>
            <a:off x="1259632" y="3573016"/>
            <a:ext cx="504056" cy="906487"/>
          </a:xfrm>
          <a:prstGeom prst="downArrow">
            <a:avLst/>
          </a:prstGeom>
          <a:solidFill>
            <a:srgbClr val="EAEAEA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15" name="Pfeil nach unten 14"/>
          <p:cNvSpPr/>
          <p:nvPr/>
        </p:nvSpPr>
        <p:spPr>
          <a:xfrm>
            <a:off x="6084168" y="3573016"/>
            <a:ext cx="504056" cy="906487"/>
          </a:xfrm>
          <a:prstGeom prst="downArrow">
            <a:avLst/>
          </a:prstGeom>
          <a:solidFill>
            <a:srgbClr val="EAEAEA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19" name="Pfeil nach unten 18"/>
          <p:cNvSpPr/>
          <p:nvPr/>
        </p:nvSpPr>
        <p:spPr>
          <a:xfrm>
            <a:off x="1259632" y="4898777"/>
            <a:ext cx="504056" cy="906487"/>
          </a:xfrm>
          <a:prstGeom prst="downArrow">
            <a:avLst/>
          </a:prstGeom>
          <a:solidFill>
            <a:srgbClr val="EAEAEA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20" name="Pfeil nach unten 19"/>
          <p:cNvSpPr/>
          <p:nvPr/>
        </p:nvSpPr>
        <p:spPr>
          <a:xfrm>
            <a:off x="6084168" y="4898777"/>
            <a:ext cx="504056" cy="906487"/>
          </a:xfrm>
          <a:prstGeom prst="downArrow">
            <a:avLst/>
          </a:prstGeom>
          <a:solidFill>
            <a:srgbClr val="EAEAEA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2339752" y="3626854"/>
            <a:ext cx="3024336" cy="1109737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2339752" y="4797152"/>
            <a:ext cx="3024336" cy="1109737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07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80864" y="706686"/>
            <a:ext cx="7139136" cy="562074"/>
          </a:xfrm>
        </p:spPr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Example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search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strategy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92286" y="1340768"/>
            <a:ext cx="8229600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Conclusion</a:t>
            </a:r>
            <a:endParaRPr lang="de-DE" sz="2200" b="1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31</a:t>
            </a:fld>
            <a:endParaRPr lang="de-DE" sz="1300"/>
          </a:p>
        </p:txBody>
      </p:sp>
      <p:sp>
        <p:nvSpPr>
          <p:cNvPr id="2" name="Rechteck 1"/>
          <p:cNvSpPr/>
          <p:nvPr/>
        </p:nvSpPr>
        <p:spPr>
          <a:xfrm>
            <a:off x="899592" y="1924460"/>
            <a:ext cx="750627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</a:rPr>
              <a:t>Working with the “Repertory of scientific knowledge in </a:t>
            </a:r>
            <a:br>
              <a:rPr lang="en-US" sz="2200" dirty="0" smtClean="0">
                <a:solidFill>
                  <a:schemeClr val="tx2"/>
                </a:solidFill>
              </a:rPr>
            </a:br>
            <a:r>
              <a:rPr lang="en-US" sz="2200" dirty="0" smtClean="0">
                <a:solidFill>
                  <a:schemeClr val="tx2"/>
                </a:solidFill>
              </a:rPr>
              <a:t>homeopathy” can </a:t>
            </a:r>
            <a:r>
              <a:rPr lang="en-US" sz="2200" dirty="0">
                <a:solidFill>
                  <a:schemeClr val="tx2"/>
                </a:solidFill>
              </a:rPr>
              <a:t>be done in different ways</a:t>
            </a:r>
            <a:r>
              <a:rPr lang="en-US" sz="2200" dirty="0" smtClean="0">
                <a:solidFill>
                  <a:schemeClr val="tx2"/>
                </a:solidFill>
              </a:rPr>
              <a:t>. </a:t>
            </a:r>
          </a:p>
          <a:p>
            <a:endParaRPr lang="en-US" sz="2200" dirty="0" smtClean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tx2"/>
                </a:solidFill>
              </a:rPr>
              <a:t>Pubmed</a:t>
            </a:r>
            <a:r>
              <a:rPr lang="en-US" sz="2200" dirty="0">
                <a:solidFill>
                  <a:schemeClr val="tx2"/>
                </a:solidFill>
              </a:rPr>
              <a:t> search is free, </a:t>
            </a:r>
            <a:r>
              <a:rPr lang="en-US" sz="2200" dirty="0" smtClean="0">
                <a:solidFill>
                  <a:schemeClr val="tx2"/>
                </a:solidFill>
              </a:rPr>
              <a:t>comprehensive </a:t>
            </a:r>
            <a:r>
              <a:rPr lang="en-US" sz="2200" dirty="0">
                <a:solidFill>
                  <a:schemeClr val="tx2"/>
                </a:solidFill>
              </a:rPr>
              <a:t>and offers a wealth </a:t>
            </a:r>
            <a:r>
              <a:rPr lang="en-US" sz="2200" dirty="0" smtClean="0">
                <a:solidFill>
                  <a:schemeClr val="tx2"/>
                </a:solidFill>
              </a:rPr>
              <a:t>of information.</a:t>
            </a:r>
            <a:br>
              <a:rPr lang="en-US" sz="2200" dirty="0" smtClean="0">
                <a:solidFill>
                  <a:schemeClr val="tx2"/>
                </a:solidFill>
              </a:rPr>
            </a:br>
            <a:endParaRPr lang="en-US" sz="2200" dirty="0" smtClean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2"/>
                </a:solidFill>
              </a:rPr>
              <a:t>Practitioners: quickly </a:t>
            </a:r>
            <a:r>
              <a:rPr lang="en-US" sz="2200" dirty="0">
                <a:solidFill>
                  <a:schemeClr val="tx2"/>
                </a:solidFill>
              </a:rPr>
              <a:t>identify reliable sources by </a:t>
            </a:r>
            <a:r>
              <a:rPr lang="en-US" sz="2200" dirty="0" smtClean="0">
                <a:solidFill>
                  <a:schemeClr val="tx2"/>
                </a:solidFill>
              </a:rPr>
              <a:t>so-called </a:t>
            </a:r>
            <a:r>
              <a:rPr lang="en-US" sz="2200" dirty="0">
                <a:solidFill>
                  <a:schemeClr val="tx2"/>
                </a:solidFill>
              </a:rPr>
              <a:t>"wild </a:t>
            </a:r>
            <a:r>
              <a:rPr lang="en-US" sz="2200" dirty="0" smtClean="0">
                <a:solidFill>
                  <a:schemeClr val="tx2"/>
                </a:solidFill>
              </a:rPr>
              <a:t>searching“ is a possible way to go.</a:t>
            </a:r>
          </a:p>
          <a:p>
            <a:endParaRPr lang="en-US" sz="220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2"/>
                </a:solidFill>
              </a:rPr>
              <a:t>Scientists: </a:t>
            </a:r>
            <a:r>
              <a:rPr lang="en-US" sz="2200" dirty="0" smtClean="0">
                <a:solidFill>
                  <a:schemeClr val="tx2"/>
                </a:solidFill>
              </a:rPr>
              <a:t>systematic </a:t>
            </a:r>
            <a:r>
              <a:rPr lang="en-US" sz="2200" dirty="0">
                <a:solidFill>
                  <a:schemeClr val="tx2"/>
                </a:solidFill>
              </a:rPr>
              <a:t>search </a:t>
            </a:r>
            <a:r>
              <a:rPr lang="en-US" sz="2200" b="1" dirty="0" smtClean="0">
                <a:solidFill>
                  <a:schemeClr val="tx2"/>
                </a:solidFill>
              </a:rPr>
              <a:t>must </a:t>
            </a:r>
            <a:r>
              <a:rPr lang="en-US" sz="2200" b="1" dirty="0">
                <a:solidFill>
                  <a:schemeClr val="tx2"/>
                </a:solidFill>
              </a:rPr>
              <a:t>be </a:t>
            </a:r>
            <a:r>
              <a:rPr lang="en-US" sz="2200" dirty="0">
                <a:solidFill>
                  <a:schemeClr val="tx2"/>
                </a:solidFill>
              </a:rPr>
              <a:t>traceable step by </a:t>
            </a:r>
            <a:r>
              <a:rPr lang="en-US" sz="2200" dirty="0" smtClean="0">
                <a:solidFill>
                  <a:schemeClr val="tx2"/>
                </a:solidFill>
              </a:rPr>
              <a:t>step.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2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 err="1" smtClean="0">
                <a:solidFill>
                  <a:schemeClr val="tx2"/>
                </a:solidFill>
              </a:rPr>
              <a:t>Thank</a:t>
            </a:r>
            <a:r>
              <a:rPr lang="de-DE" sz="3600" dirty="0" smtClean="0">
                <a:solidFill>
                  <a:schemeClr val="tx2"/>
                </a:solidFill>
              </a:rPr>
              <a:t> </a:t>
            </a:r>
            <a:r>
              <a:rPr lang="de-DE" sz="3600" dirty="0" err="1" smtClean="0">
                <a:solidFill>
                  <a:schemeClr val="tx2"/>
                </a:solidFill>
              </a:rPr>
              <a:t>you</a:t>
            </a:r>
            <a:r>
              <a:rPr lang="de-DE" sz="3600" dirty="0" smtClean="0">
                <a:solidFill>
                  <a:schemeClr val="tx2"/>
                </a:solidFill>
              </a:rPr>
              <a:t> !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1B08-CFD9-4BB2-9296-D86989883D0D}" type="slidenum">
              <a:rPr lang="de-DE"/>
              <a:pPr/>
              <a:t>32</a:t>
            </a:fld>
            <a:endParaRPr lang="de-DE" sz="1300" dirty="0"/>
          </a:p>
        </p:txBody>
      </p:sp>
      <p:sp>
        <p:nvSpPr>
          <p:cNvPr id="2" name="Rechteck 1"/>
          <p:cNvSpPr/>
          <p:nvPr/>
        </p:nvSpPr>
        <p:spPr>
          <a:xfrm>
            <a:off x="0" y="1988840"/>
            <a:ext cx="18473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de-DE" dirty="0"/>
          </a:p>
        </p:txBody>
      </p:sp>
      <p:pic>
        <p:nvPicPr>
          <p:cNvPr id="8" name="Picture 2" descr="P:\CS_NuM\MitarbeiterInnen\Hacke\in Bearbeitung\Sonderseminar\infoliterat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837691"/>
            <a:ext cx="7335427" cy="428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eck 9"/>
          <p:cNvSpPr/>
          <p:nvPr/>
        </p:nvSpPr>
        <p:spPr>
          <a:xfrm>
            <a:off x="329966" y="6331089"/>
            <a:ext cx="8334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1600" dirty="0" err="1" smtClean="0">
                <a:solidFill>
                  <a:schemeClr val="tx2"/>
                </a:solidFill>
              </a:rPr>
              <a:t>Subcommittee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Documentation</a:t>
            </a:r>
            <a:r>
              <a:rPr lang="de-DE" sz="1600" dirty="0">
                <a:solidFill>
                  <a:schemeClr val="tx2"/>
                </a:solidFill>
              </a:rPr>
              <a:t> – </a:t>
            </a:r>
            <a:r>
              <a:rPr lang="de-DE" sz="1600" dirty="0" smtClean="0">
                <a:solidFill>
                  <a:schemeClr val="tx2"/>
                </a:solidFill>
              </a:rPr>
              <a:t>2020</a:t>
            </a:r>
            <a:endParaRPr lang="de-DE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30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AEAEA"/>
        </a:solidFill>
        <a:ln w="9525"/>
      </a:spPr>
      <a:bodyPr rtlCol="0" anchor="ctr"/>
      <a:lstStyle>
        <a:defPPr algn="ctr">
          <a:defRPr sz="16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Präsentation_35quer</Template>
  <TotalTime>0</TotalTime>
  <Words>1075</Words>
  <Application>Microsoft Office PowerPoint</Application>
  <PresentationFormat>Bildschirmpräsentation (4:3)</PresentationFormat>
  <Paragraphs>277</Paragraphs>
  <Slides>32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3" baseType="lpstr">
      <vt:lpstr>Master</vt:lpstr>
      <vt:lpstr>PubMed and other databases:  Repertory of scientific knowledge in homeopathy </vt:lpstr>
      <vt:lpstr>Objectives</vt:lpstr>
      <vt:lpstr>Google Scholar</vt:lpstr>
      <vt:lpstr>Google Scholar – facts and figures</vt:lpstr>
      <vt:lpstr> Science Citation Index Expanded </vt:lpstr>
      <vt:lpstr>Science Citation Index Expanded – facts and figures</vt:lpstr>
      <vt:lpstr>Cochrane library</vt:lpstr>
      <vt:lpstr>Cochrane library – facts and figures</vt:lpstr>
      <vt:lpstr>ScienceDirect</vt:lpstr>
      <vt:lpstr>Scopus</vt:lpstr>
      <vt:lpstr>ScienceDirect/Scopus – facts and figures</vt:lpstr>
      <vt:lpstr>PubMed</vt:lpstr>
      <vt:lpstr>PubMed – search features</vt:lpstr>
      <vt:lpstr>PubMed – helpful tools</vt:lpstr>
      <vt:lpstr>PubMed – How to search</vt:lpstr>
      <vt:lpstr>PICO model</vt:lpstr>
      <vt:lpstr>PICO in practice</vt:lpstr>
      <vt:lpstr>Why search in different databases?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Example search strategy</vt:lpstr>
      <vt:lpstr>Thank you !</vt:lpstr>
    </vt:vector>
  </TitlesOfParts>
  <Company>Schwabe Logistikzentrum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Informatinsquellen Homöopathie im Internet</dc:title>
  <dc:creator>rehms</dc:creator>
  <cp:lastModifiedBy>Daniela</cp:lastModifiedBy>
  <cp:revision>455</cp:revision>
  <cp:lastPrinted>2016-11-10T13:14:51Z</cp:lastPrinted>
  <dcterms:created xsi:type="dcterms:W3CDTF">2011-08-09T13:39:19Z</dcterms:created>
  <dcterms:modified xsi:type="dcterms:W3CDTF">2020-04-22T14:46:14Z</dcterms:modified>
</cp:coreProperties>
</file>