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93" r:id="rId3"/>
    <p:sldId id="294" r:id="rId4"/>
    <p:sldId id="295" r:id="rId5"/>
    <p:sldId id="273" r:id="rId6"/>
  </p:sldIdLst>
  <p:sldSz cx="9144000" cy="6858000" type="screen4x3"/>
  <p:notesSz cx="6645275" cy="97758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729BC8"/>
    <a:srgbClr val="57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8" autoAdjust="0"/>
    <p:restoredTop sz="72738" autoAdjust="0"/>
  </p:normalViewPr>
  <p:slideViewPr>
    <p:cSldViewPr>
      <p:cViewPr varScale="1">
        <p:scale>
          <a:sx n="57" d="100"/>
          <a:sy n="57" d="100"/>
        </p:scale>
        <p:origin x="1560" y="72"/>
      </p:cViewPr>
      <p:guideLst>
        <p:guide orient="horz" pos="4156"/>
        <p:guide pos="2880"/>
      </p:guideLst>
    </p:cSldViewPr>
  </p:slideViewPr>
  <p:outlineViewPr>
    <p:cViewPr>
      <p:scale>
        <a:sx n="33" d="100"/>
        <a:sy n="33" d="100"/>
      </p:scale>
      <p:origin x="0" y="464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A20A6F7-975C-4801-9B95-D8717B23696F}" type="datetimeFigureOut">
              <a:rPr lang="fr-BE"/>
              <a:pPr>
                <a:defRPr/>
              </a:pPr>
              <a:t>30/10/2015</a:t>
            </a:fld>
            <a:endParaRPr lang="fr-BE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86325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5163" y="4643438"/>
            <a:ext cx="5314950" cy="43989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Modifiez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285288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63963" y="9285288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CD123D0-371B-4D39-948B-DEB7014FB885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88431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DidCreat\AFMPS - FAGG\Template Word PP\be.jp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6288088"/>
            <a:ext cx="4540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/>
          <p:cNvSpPr>
            <a:spLocks/>
          </p:cNvSpPr>
          <p:nvPr userDrawn="1"/>
        </p:nvSpPr>
        <p:spPr bwMode="auto">
          <a:xfrm>
            <a:off x="755650" y="1628775"/>
            <a:ext cx="7772400" cy="1511300"/>
          </a:xfrm>
          <a:prstGeom prst="rect">
            <a:avLst/>
          </a:prstGeom>
          <a:solidFill>
            <a:srgbClr val="729BC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2400" b="1">
                <a:solidFill>
                  <a:schemeClr val="bg1"/>
                </a:solidFill>
                <a:latin typeface="Verdana" pitchFamily="34" charset="0"/>
              </a:rPr>
              <a:t>Federal agency for medicines and health products</a:t>
            </a:r>
          </a:p>
        </p:txBody>
      </p:sp>
      <p:pic>
        <p:nvPicPr>
          <p:cNvPr id="6" name="Image 8" descr="afmps Logo En - Acronyme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250825" y="5876925"/>
            <a:ext cx="18208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501008"/>
            <a:ext cx="7776864" cy="1152128"/>
          </a:xfrm>
        </p:spPr>
        <p:txBody>
          <a:bodyPr>
            <a:noAutofit/>
          </a:bodyPr>
          <a:lstStyle>
            <a:lvl1pPr marL="0" indent="0" algn="ctr">
              <a:buNone/>
              <a:defRPr sz="2400" b="0">
                <a:solidFill>
                  <a:srgbClr val="575757"/>
                </a:solidFill>
                <a:latin typeface="Bryant Light Alternate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B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D:\DidCreat\AFMPS - FAGG\Template Word PP\b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366125" y="6288088"/>
            <a:ext cx="4540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re 1"/>
          <p:cNvSpPr txBox="1">
            <a:spLocks/>
          </p:cNvSpPr>
          <p:nvPr userDrawn="1"/>
        </p:nvSpPr>
        <p:spPr>
          <a:xfrm>
            <a:off x="0" y="692150"/>
            <a:ext cx="684213" cy="5113338"/>
          </a:xfrm>
          <a:prstGeom prst="rect">
            <a:avLst/>
          </a:prstGeom>
          <a:solidFill>
            <a:srgbClr val="729BC8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729BC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fr-BE" dirty="0"/>
          </a:p>
        </p:txBody>
      </p:sp>
      <p:pic>
        <p:nvPicPr>
          <p:cNvPr id="9" name="Picture 2" descr="D:\DidCreat\AFMPS - FAGG\Template Word PP\symbole.jp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98450" y="6035675"/>
            <a:ext cx="45720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texte 7"/>
          <p:cNvSpPr>
            <a:spLocks/>
          </p:cNvSpPr>
          <p:nvPr userDrawn="1"/>
        </p:nvSpPr>
        <p:spPr bwMode="auto">
          <a:xfrm>
            <a:off x="900113" y="6165850"/>
            <a:ext cx="45354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GB" sz="600" b="1">
                <a:solidFill>
                  <a:srgbClr val="A6A6A6"/>
                </a:solidFill>
                <a:latin typeface="Verdana" pitchFamily="34" charset="0"/>
              </a:rPr>
              <a:t>Clinical </a:t>
            </a:r>
            <a:r>
              <a:rPr lang="en-GB" sz="600" b="1" smtClean="0">
                <a:solidFill>
                  <a:srgbClr val="A6A6A6"/>
                </a:solidFill>
                <a:latin typeface="Verdana" pitchFamily="34" charset="0"/>
              </a:rPr>
              <a:t>trials</a:t>
            </a:r>
            <a:r>
              <a:rPr lang="en-GB" sz="600" b="1" baseline="0" smtClean="0">
                <a:solidFill>
                  <a:srgbClr val="A6A6A6"/>
                </a:solidFill>
                <a:latin typeface="Verdana" pitchFamily="34" charset="0"/>
              </a:rPr>
              <a:t> : update on the new Regulation</a:t>
            </a:r>
            <a:endParaRPr lang="en-GB" sz="600" b="1">
              <a:solidFill>
                <a:srgbClr val="A6A6A6"/>
              </a:solidFill>
              <a:latin typeface="Verdana" pitchFamily="34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GB" sz="600" b="1">
                <a:solidFill>
                  <a:srgbClr val="A6A6A6"/>
                </a:solidFill>
                <a:latin typeface="Verdana" pitchFamily="34" charset="0"/>
              </a:rPr>
              <a:t>famhp/DGPRE/R&amp;D/</a:t>
            </a: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4427538" y="6165850"/>
            <a:ext cx="38893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r>
              <a:rPr lang="en-GB" sz="900" smtClean="0">
                <a:solidFill>
                  <a:srgbClr val="A6A6A6"/>
                </a:solidFill>
                <a:latin typeface="Verdana" pitchFamily="34" charset="0"/>
              </a:rPr>
              <a:t>2012</a:t>
            </a:r>
            <a:endParaRPr lang="en-GB" sz="900">
              <a:solidFill>
                <a:srgbClr val="A6A6A6"/>
              </a:solidFill>
              <a:latin typeface="Verdana" pitchFamily="34" charset="0"/>
            </a:endParaRPr>
          </a:p>
          <a:p>
            <a:pPr algn="r">
              <a:defRPr/>
            </a:pPr>
            <a:fld id="{70D5B8C4-811A-4768-B003-2A8D7CC0D271}" type="slidenum">
              <a:rPr lang="en-GB" sz="900">
                <a:solidFill>
                  <a:srgbClr val="A6A6A6"/>
                </a:solidFill>
                <a:latin typeface="Verdana" pitchFamily="34" charset="0"/>
              </a:rPr>
              <a:pPr algn="r">
                <a:defRPr/>
              </a:pPr>
              <a:t>‹#›</a:t>
            </a:fld>
            <a:endParaRPr lang="fr-FR" sz="900">
              <a:solidFill>
                <a:srgbClr val="A6A6A6"/>
              </a:solidFill>
              <a:latin typeface="Verdana" pitchFamily="34" charset="0"/>
            </a:endParaRPr>
          </a:p>
        </p:txBody>
      </p:sp>
      <p:sp>
        <p:nvSpPr>
          <p:cNvPr id="19" name="Sous-titre 2"/>
          <p:cNvSpPr>
            <a:spLocks noGrp="1"/>
          </p:cNvSpPr>
          <p:nvPr>
            <p:ph type="subTitle" idx="1"/>
          </p:nvPr>
        </p:nvSpPr>
        <p:spPr>
          <a:xfrm>
            <a:off x="1043608" y="1484784"/>
            <a:ext cx="6552728" cy="504056"/>
          </a:xfr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rgbClr val="575757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fr-BE" dirty="0"/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3"/>
          </p:nvPr>
        </p:nvSpPr>
        <p:spPr>
          <a:xfrm>
            <a:off x="1040085" y="2132608"/>
            <a:ext cx="6470650" cy="360288"/>
          </a:xfrm>
        </p:spPr>
        <p:txBody>
          <a:bodyPr>
            <a:normAutofit/>
          </a:bodyPr>
          <a:lstStyle>
            <a:lvl1pPr marL="0" indent="0">
              <a:buNone/>
              <a:defRPr sz="1000" b="1" baseline="0">
                <a:solidFill>
                  <a:srgbClr val="729BC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4"/>
          </p:nvPr>
        </p:nvSpPr>
        <p:spPr>
          <a:xfrm>
            <a:off x="1032817" y="2636912"/>
            <a:ext cx="6562725" cy="360363"/>
          </a:xfrm>
        </p:spPr>
        <p:txBody>
          <a:bodyPr>
            <a:normAutofit/>
          </a:bodyPr>
          <a:lstStyle>
            <a:lvl1pPr marL="0" indent="0">
              <a:buNone/>
              <a:defRPr sz="900" baseline="0">
                <a:solidFill>
                  <a:srgbClr val="575757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5"/>
          </p:nvPr>
        </p:nvSpPr>
        <p:spPr>
          <a:xfrm>
            <a:off x="1046187" y="693068"/>
            <a:ext cx="6564313" cy="647700"/>
          </a:xfrm>
        </p:spPr>
        <p:txBody>
          <a:bodyPr>
            <a:normAutofit/>
          </a:bodyPr>
          <a:lstStyle>
            <a:lvl1pPr marL="0" indent="0">
              <a:buNone/>
              <a:defRPr sz="2400" b="1" baseline="0">
                <a:solidFill>
                  <a:srgbClr val="729BC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6"/>
          </p:nvPr>
        </p:nvSpPr>
        <p:spPr>
          <a:xfrm>
            <a:off x="1032023" y="3212976"/>
            <a:ext cx="6564313" cy="433387"/>
          </a:xfrm>
        </p:spPr>
        <p:txBody>
          <a:bodyPr>
            <a:normAutofit/>
          </a:bodyPr>
          <a:lstStyle>
            <a:lvl1pPr marL="0" indent="0">
              <a:buNone/>
              <a:defRPr sz="900" u="sng" baseline="0">
                <a:solidFill>
                  <a:srgbClr val="729BC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erciement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DidCreat\AFMPS - FAGG\Template Word PP\be.jp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66125" y="6288088"/>
            <a:ext cx="4540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re 1"/>
          <p:cNvSpPr>
            <a:spLocks/>
          </p:cNvSpPr>
          <p:nvPr userDrawn="1"/>
        </p:nvSpPr>
        <p:spPr bwMode="auto">
          <a:xfrm>
            <a:off x="685800" y="2708275"/>
            <a:ext cx="7772400" cy="1441450"/>
          </a:xfrm>
          <a:prstGeom prst="rect">
            <a:avLst/>
          </a:prstGeom>
          <a:solidFill>
            <a:srgbClr val="729BC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2400" b="1">
                <a:solidFill>
                  <a:schemeClr val="bg1"/>
                </a:solidFill>
                <a:latin typeface="Verdana" pitchFamily="34" charset="0"/>
              </a:rPr>
              <a:t>Your medicines and health products,</a:t>
            </a:r>
            <a:br>
              <a:rPr lang="en-GB" sz="2400" b="1">
                <a:solidFill>
                  <a:schemeClr val="bg1"/>
                </a:solidFill>
                <a:latin typeface="Verdana" pitchFamily="34" charset="0"/>
              </a:rPr>
            </a:br>
            <a:r>
              <a:rPr lang="en-GB" sz="2400" b="1">
                <a:solidFill>
                  <a:schemeClr val="bg1"/>
                </a:solidFill>
                <a:latin typeface="Verdana" pitchFamily="34" charset="0"/>
              </a:rPr>
              <a:t>our concern</a:t>
            </a:r>
          </a:p>
        </p:txBody>
      </p:sp>
      <p:pic>
        <p:nvPicPr>
          <p:cNvPr id="4" name="Image 8" descr="afmps Logo En - Acronyme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250825" y="5876925"/>
            <a:ext cx="18208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BE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80DBA2-2E47-4174-BCD5-75716FD1C0E2}" type="datetime1">
              <a:rPr lang="fr-BE"/>
              <a:pPr>
                <a:defRPr/>
              </a:pPr>
              <a:t>30/10/2015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635271-C808-49C7-817A-F2C609A5AFE7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ous-titre 2"/>
          <p:cNvSpPr>
            <a:spLocks noGrp="1"/>
          </p:cNvSpPr>
          <p:nvPr>
            <p:ph type="subTitle" idx="1"/>
          </p:nvPr>
        </p:nvSpPr>
        <p:spPr>
          <a:xfrm>
            <a:off x="755650" y="3500438"/>
            <a:ext cx="7777163" cy="1504950"/>
          </a:xfrm>
          <a:noFill/>
        </p:spPr>
        <p:txBody>
          <a:bodyPr anchor="ctr"/>
          <a:lstStyle/>
          <a:p>
            <a:pPr eaLnBrk="1" hangingPunct="1"/>
            <a:r>
              <a:rPr lang="en-US" sz="2800" b="1" smtClean="0"/>
              <a:t>Clinical Trials: update on the new Regulation</a:t>
            </a:r>
            <a:endParaRPr lang="en-GB" sz="1600" smtClean="0">
              <a:latin typeface="Verdana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CT regulation – update (1)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357313"/>
            <a:ext cx="7931150" cy="4525962"/>
          </a:xfrm>
        </p:spPr>
        <p:txBody>
          <a:bodyPr/>
          <a:lstStyle/>
          <a:p>
            <a:pPr eaLnBrk="1" hangingPunct="1">
              <a:buNone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Commission adopted the proposal on 17th of July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Discussions at the EU Parlement &amp; Council started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 EU Parlement has appointed a rapporteur (G. Willmott)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EU Council meetings on 24/07 – 04/09 - 02/10 – 06/11</a:t>
            </a:r>
            <a:endParaRPr lang="fr-BE" sz="1600" b="1" smtClean="0">
              <a:solidFill>
                <a:srgbClr val="575757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CT regulation – update (2)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357313"/>
            <a:ext cx="7931150" cy="4525962"/>
          </a:xfrm>
        </p:spPr>
        <p:txBody>
          <a:bodyPr/>
          <a:lstStyle/>
          <a:p>
            <a:pPr eaLnBrk="1" hangingPunct="1">
              <a:buNone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EU council has discussed chapter 2 (autorisation procedure for clinical trials) and some of the definitions in art. 2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Other chapters not yet discussed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endParaRPr lang="fr-BE" sz="1600" b="1" smtClean="0">
              <a:solidFill>
                <a:srgbClr val="575757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CT regulation – update (3)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357313"/>
            <a:ext cx="7931150" cy="4525962"/>
          </a:xfrm>
        </p:spPr>
        <p:txBody>
          <a:bodyPr/>
          <a:lstStyle/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Main discussion points :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Role of ethics committees in the process</a:t>
            </a:r>
          </a:p>
          <a:p>
            <a:pPr eaLnBrk="1" hangingPunct="1">
              <a:buFont typeface="Wingdings" pitchFamily="2" charset="2"/>
              <a:buChar char="q"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Function and specificities of the EU portal</a:t>
            </a:r>
          </a:p>
          <a:p>
            <a:pPr eaLnBrk="1" hangingPunct="1">
              <a:buFont typeface="Wingdings" pitchFamily="2" charset="2"/>
              <a:buChar char="q"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Involvement of non-reporting memberstates in the validation and assessment process</a:t>
            </a:r>
          </a:p>
          <a:p>
            <a:pPr eaLnBrk="1" hangingPunct="1">
              <a:buFont typeface="Wingdings" pitchFamily="2" charset="2"/>
              <a:buChar char="q"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Reasons for opting out of the (European) decision</a:t>
            </a:r>
          </a:p>
          <a:p>
            <a:pPr eaLnBrk="1" hangingPunct="1">
              <a:buFont typeface="Wingdings" pitchFamily="2" charset="2"/>
              <a:buChar char="q"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Char char="q"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Wingdings" pitchFamily="2" charset="2"/>
              <a:buChar char="q"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2891</TotalTime>
  <Words>133</Words>
  <Application>Microsoft Office PowerPoint</Application>
  <PresentationFormat>On-screen Show (4:3)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Bryant Light Alternate</vt:lpstr>
      <vt:lpstr>Calibri</vt:lpstr>
      <vt:lpstr>Verdana</vt:lpstr>
      <vt:lpstr>Wingdings</vt:lpstr>
      <vt:lpstr>Thème Office</vt:lpstr>
      <vt:lpstr>PowerPoint Presentation</vt:lpstr>
      <vt:lpstr>CT regulation – update (1)</vt:lpstr>
      <vt:lpstr>CT regulation – update (2)</vt:lpstr>
      <vt:lpstr>CT regulation – update (3)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Didier Weemaels</dc:creator>
  <cp:lastModifiedBy>chris</cp:lastModifiedBy>
  <cp:revision>98</cp:revision>
  <dcterms:created xsi:type="dcterms:W3CDTF">2012-05-07T08:00:52Z</dcterms:created>
  <dcterms:modified xsi:type="dcterms:W3CDTF">2015-10-30T01:24:16Z</dcterms:modified>
</cp:coreProperties>
</file>