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76" r:id="rId3"/>
    <p:sldId id="289" r:id="rId4"/>
    <p:sldId id="278" r:id="rId5"/>
    <p:sldId id="280" r:id="rId6"/>
    <p:sldId id="281" r:id="rId7"/>
    <p:sldId id="282" r:id="rId8"/>
    <p:sldId id="283" r:id="rId9"/>
    <p:sldId id="279" r:id="rId10"/>
    <p:sldId id="284" r:id="rId11"/>
    <p:sldId id="285" r:id="rId12"/>
    <p:sldId id="286" r:id="rId13"/>
    <p:sldId id="287" r:id="rId14"/>
    <p:sldId id="288" r:id="rId15"/>
    <p:sldId id="290" r:id="rId16"/>
    <p:sldId id="292" r:id="rId17"/>
    <p:sldId id="274" r:id="rId18"/>
    <p:sldId id="273" r:id="rId19"/>
  </p:sldIdLst>
  <p:sldSz cx="9144000" cy="6858000" type="screen4x3"/>
  <p:notesSz cx="6645275" cy="9775825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729BC8"/>
    <a:srgbClr val="575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8" autoAdjust="0"/>
    <p:restoredTop sz="72738" autoAdjust="0"/>
  </p:normalViewPr>
  <p:slideViewPr>
    <p:cSldViewPr>
      <p:cViewPr varScale="1">
        <p:scale>
          <a:sx n="57" d="100"/>
          <a:sy n="57" d="100"/>
        </p:scale>
        <p:origin x="1560" y="72"/>
      </p:cViewPr>
      <p:guideLst>
        <p:guide orient="horz" pos="4156"/>
        <p:guide pos="2880"/>
      </p:guideLst>
    </p:cSldViewPr>
  </p:slideViewPr>
  <p:outlineViewPr>
    <p:cViewPr>
      <p:scale>
        <a:sx n="33" d="100"/>
        <a:sy n="33" d="100"/>
      </p:scale>
      <p:origin x="0" y="46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28601-2A6A-45A2-AD88-2A09724F4A75}" type="datetimeFigureOut">
              <a:rPr lang="fr-BE" smtClean="0"/>
              <a:t>30/10/2015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63963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E1428-5B85-4ECA-91C2-D372C6A93014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50539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839BF17-8AAC-496F-8F70-ABF6BCA250D9}" type="datetimeFigureOut">
              <a:rPr lang="fr-BE"/>
              <a:pPr>
                <a:defRPr/>
              </a:pPr>
              <a:t>30/10/2015</a:t>
            </a:fld>
            <a:endParaRPr lang="fr-BE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86325" cy="36655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BE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5163" y="4643438"/>
            <a:ext cx="5314950" cy="43989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Modifiez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BE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63963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B005FD1-D9BC-4D1F-8939-AE931C31649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9643812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fr-BE" smtClean="0"/>
              <a:t>46 : suitability of investigators</a:t>
            </a:r>
          </a:p>
          <a:p>
            <a:r>
              <a:rPr lang="fr-BE" smtClean="0"/>
              <a:t>47 : suitability of trial sites</a:t>
            </a:r>
          </a:p>
          <a:p>
            <a:r>
              <a:rPr lang="fr-BE" smtClean="0"/>
              <a:t>72 : damage compensation</a:t>
            </a:r>
            <a:endParaRPr lang="fr-F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2C8466C-1BB8-47FE-8AFE-2842BE856F9B}" type="slidenum">
              <a:rPr lang="fr-BE" smtClean="0"/>
              <a:pPr>
                <a:defRPr/>
              </a:pPr>
              <a:t>8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73721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D:\DidCreat\AFMPS - FAGG\Template Word PP\be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6125" y="6288088"/>
            <a:ext cx="4540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>
            <a:spLocks/>
          </p:cNvSpPr>
          <p:nvPr userDrawn="1"/>
        </p:nvSpPr>
        <p:spPr bwMode="auto">
          <a:xfrm>
            <a:off x="755650" y="1628775"/>
            <a:ext cx="7772400" cy="1511300"/>
          </a:xfrm>
          <a:prstGeom prst="rect">
            <a:avLst/>
          </a:prstGeom>
          <a:solidFill>
            <a:srgbClr val="729BC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2400" b="1">
                <a:solidFill>
                  <a:schemeClr val="bg1"/>
                </a:solidFill>
                <a:latin typeface="Verdana" pitchFamily="34" charset="0"/>
              </a:rPr>
              <a:t>Federal agency for medicines and health products</a:t>
            </a:r>
          </a:p>
        </p:txBody>
      </p:sp>
      <p:pic>
        <p:nvPicPr>
          <p:cNvPr id="6" name="Image 8" descr="afmps Logo En - Acronyme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5876925"/>
            <a:ext cx="18208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83568" y="3501008"/>
            <a:ext cx="7776864" cy="1152128"/>
          </a:xfrm>
        </p:spPr>
        <p:txBody>
          <a:bodyPr>
            <a:noAutofit/>
          </a:bodyPr>
          <a:lstStyle>
            <a:lvl1pPr marL="0" indent="0" algn="ctr">
              <a:buNone/>
              <a:defRPr sz="2400" b="0">
                <a:solidFill>
                  <a:srgbClr val="575757"/>
                </a:solidFill>
                <a:latin typeface="Bryant Light Alternate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B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D:\DidCreat\AFMPS - FAGG\Template Word PP\b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6125" y="6288088"/>
            <a:ext cx="4540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1"/>
          <p:cNvSpPr txBox="1">
            <a:spLocks/>
          </p:cNvSpPr>
          <p:nvPr userDrawn="1"/>
        </p:nvSpPr>
        <p:spPr>
          <a:xfrm>
            <a:off x="0" y="692150"/>
            <a:ext cx="684213" cy="5113338"/>
          </a:xfrm>
          <a:prstGeom prst="rect">
            <a:avLst/>
          </a:prstGeom>
          <a:solidFill>
            <a:srgbClr val="729BC8"/>
          </a:solidFill>
        </p:spPr>
        <p:txBody>
          <a:bodyPr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729BC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fr-BE" dirty="0"/>
          </a:p>
        </p:txBody>
      </p:sp>
      <p:pic>
        <p:nvPicPr>
          <p:cNvPr id="9" name="Picture 2" descr="D:\DidCreat\AFMPS - FAGG\Template Word PP\symbole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450" y="6035675"/>
            <a:ext cx="45720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Espace réservé du texte 7"/>
          <p:cNvSpPr>
            <a:spLocks/>
          </p:cNvSpPr>
          <p:nvPr userDrawn="1"/>
        </p:nvSpPr>
        <p:spPr bwMode="auto">
          <a:xfrm>
            <a:off x="900113" y="6165850"/>
            <a:ext cx="4535487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GB" sz="600" b="1">
                <a:solidFill>
                  <a:srgbClr val="A6A6A6"/>
                </a:solidFill>
                <a:latin typeface="Verdana" pitchFamily="34" charset="0"/>
              </a:rPr>
              <a:t>Clinical trial regulation proposal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GB" sz="600" b="1">
                <a:solidFill>
                  <a:srgbClr val="A6A6A6"/>
                </a:solidFill>
                <a:latin typeface="Verdana" pitchFamily="34" charset="0"/>
              </a:rPr>
              <a:t>famhp/DGPRE/R&amp;D/</a:t>
            </a:r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4427538" y="6165850"/>
            <a:ext cx="38893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>
              <a:defRPr/>
            </a:pPr>
            <a:r>
              <a:rPr lang="en-GB" sz="900">
                <a:solidFill>
                  <a:srgbClr val="A6A6A6"/>
                </a:solidFill>
                <a:latin typeface="Verdana" pitchFamily="34" charset="0"/>
              </a:rPr>
              <a:t>23/08/2012</a:t>
            </a:r>
          </a:p>
          <a:p>
            <a:pPr algn="r">
              <a:defRPr/>
            </a:pPr>
            <a:fld id="{685211FD-B42B-4A55-AA4E-86EAEF3C4C05}" type="slidenum">
              <a:rPr lang="en-GB" sz="900">
                <a:solidFill>
                  <a:srgbClr val="A6A6A6"/>
                </a:solidFill>
                <a:latin typeface="Verdana" pitchFamily="34" charset="0"/>
              </a:rPr>
              <a:pPr algn="r">
                <a:defRPr/>
              </a:pPr>
              <a:t>‹#›</a:t>
            </a:fld>
            <a:endParaRPr lang="fr-FR" sz="900">
              <a:solidFill>
                <a:srgbClr val="A6A6A6"/>
              </a:solidFill>
              <a:latin typeface="Verdana" pitchFamily="34" charset="0"/>
            </a:endParaRPr>
          </a:p>
        </p:txBody>
      </p:sp>
      <p:sp>
        <p:nvSpPr>
          <p:cNvPr id="19" name="Sous-titre 2"/>
          <p:cNvSpPr>
            <a:spLocks noGrp="1"/>
          </p:cNvSpPr>
          <p:nvPr>
            <p:ph type="subTitle" idx="1"/>
          </p:nvPr>
        </p:nvSpPr>
        <p:spPr>
          <a:xfrm>
            <a:off x="1043608" y="1484784"/>
            <a:ext cx="6552728" cy="504056"/>
          </a:xfrm>
        </p:spPr>
        <p:txBody>
          <a:bodyPr>
            <a:normAutofit/>
          </a:bodyPr>
          <a:lstStyle>
            <a:lvl1pPr marL="0" indent="0" algn="l">
              <a:buNone/>
              <a:defRPr sz="1600" b="1">
                <a:solidFill>
                  <a:srgbClr val="575757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fr-BE" dirty="0"/>
          </a:p>
        </p:txBody>
      </p:sp>
      <p:sp>
        <p:nvSpPr>
          <p:cNvPr id="21" name="Espace réservé du texte 20"/>
          <p:cNvSpPr>
            <a:spLocks noGrp="1"/>
          </p:cNvSpPr>
          <p:nvPr>
            <p:ph type="body" sz="quarter" idx="13"/>
          </p:nvPr>
        </p:nvSpPr>
        <p:spPr>
          <a:xfrm>
            <a:off x="1040085" y="2132608"/>
            <a:ext cx="6470650" cy="360288"/>
          </a:xfrm>
        </p:spPr>
        <p:txBody>
          <a:bodyPr>
            <a:normAutofit/>
          </a:bodyPr>
          <a:lstStyle>
            <a:lvl1pPr marL="0" indent="0">
              <a:buNone/>
              <a:defRPr sz="1000" b="1" baseline="0">
                <a:solidFill>
                  <a:srgbClr val="729BC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4"/>
          </p:nvPr>
        </p:nvSpPr>
        <p:spPr>
          <a:xfrm>
            <a:off x="1032817" y="2636912"/>
            <a:ext cx="6562725" cy="360363"/>
          </a:xfrm>
        </p:spPr>
        <p:txBody>
          <a:bodyPr>
            <a:normAutofit/>
          </a:bodyPr>
          <a:lstStyle>
            <a:lvl1pPr marL="0" indent="0">
              <a:buNone/>
              <a:defRPr sz="900" baseline="0">
                <a:solidFill>
                  <a:srgbClr val="575757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8" name="Espace réservé du texte 27"/>
          <p:cNvSpPr>
            <a:spLocks noGrp="1"/>
          </p:cNvSpPr>
          <p:nvPr>
            <p:ph type="body" sz="quarter" idx="15"/>
          </p:nvPr>
        </p:nvSpPr>
        <p:spPr>
          <a:xfrm>
            <a:off x="1046187" y="693068"/>
            <a:ext cx="6564313" cy="647700"/>
          </a:xfrm>
        </p:spPr>
        <p:txBody>
          <a:bodyPr>
            <a:normAutofit/>
          </a:bodyPr>
          <a:lstStyle>
            <a:lvl1pPr marL="0" indent="0">
              <a:buNone/>
              <a:defRPr sz="2400" b="1" baseline="0">
                <a:solidFill>
                  <a:srgbClr val="729BC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30" name="Espace réservé du texte 29"/>
          <p:cNvSpPr>
            <a:spLocks noGrp="1"/>
          </p:cNvSpPr>
          <p:nvPr>
            <p:ph type="body" sz="quarter" idx="16"/>
          </p:nvPr>
        </p:nvSpPr>
        <p:spPr>
          <a:xfrm>
            <a:off x="1032023" y="3212976"/>
            <a:ext cx="6564313" cy="433387"/>
          </a:xfrm>
        </p:spPr>
        <p:txBody>
          <a:bodyPr>
            <a:normAutofit/>
          </a:bodyPr>
          <a:lstStyle>
            <a:lvl1pPr marL="0" indent="0">
              <a:buNone/>
              <a:defRPr sz="900" u="sng" baseline="0">
                <a:solidFill>
                  <a:srgbClr val="729BC8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erciement"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DidCreat\AFMPS - FAGG\Template Word PP\be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6125" y="6288088"/>
            <a:ext cx="4540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re 1"/>
          <p:cNvSpPr>
            <a:spLocks/>
          </p:cNvSpPr>
          <p:nvPr userDrawn="1"/>
        </p:nvSpPr>
        <p:spPr bwMode="auto">
          <a:xfrm>
            <a:off x="685800" y="2708275"/>
            <a:ext cx="7772400" cy="1441450"/>
          </a:xfrm>
          <a:prstGeom prst="rect">
            <a:avLst/>
          </a:prstGeom>
          <a:solidFill>
            <a:srgbClr val="729BC8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GB" sz="2400" b="1">
                <a:solidFill>
                  <a:schemeClr val="bg1"/>
                </a:solidFill>
                <a:latin typeface="Verdana" pitchFamily="34" charset="0"/>
              </a:rPr>
              <a:t>Your medicines and health products,</a:t>
            </a:r>
            <a:br>
              <a:rPr lang="en-GB" sz="2400" b="1">
                <a:solidFill>
                  <a:schemeClr val="bg1"/>
                </a:solidFill>
                <a:latin typeface="Verdana" pitchFamily="34" charset="0"/>
              </a:rPr>
            </a:br>
            <a:r>
              <a:rPr lang="en-GB" sz="2400" b="1">
                <a:solidFill>
                  <a:schemeClr val="bg1"/>
                </a:solidFill>
                <a:latin typeface="Verdana" pitchFamily="34" charset="0"/>
              </a:rPr>
              <a:t>our concern</a:t>
            </a:r>
          </a:p>
        </p:txBody>
      </p:sp>
      <p:pic>
        <p:nvPicPr>
          <p:cNvPr id="4" name="Image 8" descr="afmps Logo En - Acronyme.jp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825" y="5876925"/>
            <a:ext cx="18208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 style du titre</a:t>
            </a:r>
            <a:endParaRPr lang="fr-BE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20082BA-F136-41D7-BEB9-FF3F94654044}" type="datetime1">
              <a:rPr lang="fr-BE"/>
              <a:pPr>
                <a:defRPr/>
              </a:pPr>
              <a:t>30/10/2015</a:t>
            </a:fld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B97AEA5-23EC-4EAD-8EDA-CE972A1DBD32}" type="slidenum">
              <a:rPr lang="fr-BE"/>
              <a:pPr>
                <a:defRPr/>
              </a:pPr>
              <a:t>‹#›</a:t>
            </a:fld>
            <a:endParaRPr lang="fr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gg.be/" TargetMode="External"/><Relationship Id="rId2" Type="http://schemas.openxmlformats.org/officeDocument/2006/relationships/hyperlink" Target="mailto:welcome@fagg-afmps.b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afmps.be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ous-titre 2"/>
          <p:cNvSpPr>
            <a:spLocks noGrp="1"/>
          </p:cNvSpPr>
          <p:nvPr>
            <p:ph type="subTitle" idx="1"/>
          </p:nvPr>
        </p:nvSpPr>
        <p:spPr>
          <a:xfrm>
            <a:off x="755650" y="3500438"/>
            <a:ext cx="7777163" cy="1504950"/>
          </a:xfrm>
          <a:noFill/>
        </p:spPr>
        <p:txBody>
          <a:bodyPr anchor="ctr"/>
          <a:lstStyle/>
          <a:p>
            <a:pPr eaLnBrk="1" hangingPunct="1">
              <a:lnSpc>
                <a:spcPct val="90000"/>
              </a:lnSpc>
            </a:pPr>
            <a:r>
              <a:rPr lang="en-GB" smtClean="0">
                <a:latin typeface="Verdana" pitchFamily="34" charset="0"/>
              </a:rPr>
              <a:t>Clinical trial regulation :highlights 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>
                <a:latin typeface="Verdana" pitchFamily="34" charset="0"/>
              </a:rPr>
              <a:t>Consultative Committee ,27 th September 2012 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>
                <a:latin typeface="Verdana" pitchFamily="34" charset="0"/>
              </a:rPr>
              <a:t>Greet Musch &amp; Kristof Bonnarens </a:t>
            </a:r>
          </a:p>
          <a:p>
            <a:pPr eaLnBrk="1" hangingPunct="1">
              <a:lnSpc>
                <a:spcPct val="90000"/>
              </a:lnSpc>
            </a:pPr>
            <a:endParaRPr lang="en-GB" sz="1400" smtClean="0">
              <a:latin typeface="Verdana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Overview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55650" y="1600200"/>
            <a:ext cx="7931150" cy="4525963"/>
          </a:xfrm>
        </p:spPr>
        <p:txBody>
          <a:bodyPr/>
          <a:lstStyle/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Authorisation procedure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Risk-adaptation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Other changes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Impact on the current working groups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Autorisation procedure : submission (1) 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357313"/>
            <a:ext cx="7931150" cy="4525962"/>
          </a:xfrm>
        </p:spPr>
        <p:txBody>
          <a:bodyPr/>
          <a:lstStyle/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« Flexible geometry » : process only defined until memberstate level – roles EC / NCA not defined</a:t>
            </a:r>
          </a:p>
          <a:p>
            <a:pPr eaLnBrk="1" hangingPunct="1"/>
            <a:endParaRPr lang="fr-BE" sz="14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All submissions through one single IT portal</a:t>
            </a:r>
          </a:p>
          <a:p>
            <a:pPr eaLnBrk="1" hangingPunct="1"/>
            <a:endParaRPr lang="fr-BE" sz="14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No difference between :</a:t>
            </a:r>
          </a:p>
          <a:p>
            <a:pPr lvl="1" eaLnBrk="1" hangingPunct="1"/>
            <a:r>
              <a:rPr lang="fr-BE" sz="1600" b="1" smtClean="0">
                <a:solidFill>
                  <a:srgbClr val="575757"/>
                </a:solidFill>
                <a:latin typeface="Verdana" pitchFamily="34" charset="0"/>
              </a:rPr>
              <a:t> multinational / mononational trials</a:t>
            </a:r>
          </a:p>
          <a:p>
            <a:pPr lvl="1" eaLnBrk="1" hangingPunct="1"/>
            <a:r>
              <a:rPr lang="fr-BE" sz="1600" b="1" smtClean="0">
                <a:solidFill>
                  <a:srgbClr val="575757"/>
                </a:solidFill>
                <a:latin typeface="Verdana" pitchFamily="34" charset="0"/>
              </a:rPr>
              <a:t>commercial / non-commercial trials</a:t>
            </a:r>
          </a:p>
          <a:p>
            <a:pPr eaLnBrk="1" hangingPunct="1"/>
            <a:endParaRPr lang="fr-BE" sz="14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One submission dossier for the EU, requirements described in the annexes of the regulation (CT-1 + CT-2)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Autorisation procedure : submission (2)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285875"/>
            <a:ext cx="7931150" cy="4525963"/>
          </a:xfrm>
        </p:spPr>
        <p:txBody>
          <a:bodyPr/>
          <a:lstStyle/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Sponsor choses reporting memberstate (must be concerned)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Other concerned memberstates can take over if mutually agreed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Assessment of two parts : </a:t>
            </a:r>
          </a:p>
          <a:p>
            <a:pPr eaLnBrk="1" hangingPunct="1"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	Part I by reporting memberstate </a:t>
            </a:r>
          </a:p>
          <a:p>
            <a:pPr eaLnBrk="1" hangingPunct="1"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		</a:t>
            </a:r>
            <a:r>
              <a:rPr lang="fr-BE" sz="1800" b="1" smtClean="0">
                <a:solidFill>
                  <a:srgbClr val="575757"/>
                </a:solidFill>
                <a:latin typeface="Verdana" pitchFamily="34" charset="0"/>
              </a:rPr>
              <a:t>(with input from other memberstates)</a:t>
            </a: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	Part II by all memberstate</a:t>
            </a:r>
          </a:p>
          <a:p>
            <a:pPr eaLnBrk="1" hangingPunct="1">
              <a:buFont typeface="Arial" charset="0"/>
              <a:buNone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42938" y="285750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Autorisation procedure : assessment (1)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5813" y="1143000"/>
            <a:ext cx="793115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Part I = « harmonised advice » by reporting MS</a:t>
            </a:r>
          </a:p>
          <a:p>
            <a:pPr eaLnBrk="1" hangingPunct="1">
              <a:buFont typeface="Arial" charset="0"/>
              <a:buNone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75" y="31750"/>
            <a:ext cx="5357813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Autorisation procedure : assessment (3)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5813" y="1143000"/>
            <a:ext cx="793115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Part II = « national advice » by each concerned MS</a:t>
            </a:r>
          </a:p>
          <a:p>
            <a:pPr eaLnBrk="1" hangingPunct="1">
              <a:buFont typeface="Arial" charset="0"/>
              <a:buNone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1071563"/>
            <a:ext cx="8304213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Autorisation procedure : assessment (5)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85813" y="1143000"/>
            <a:ext cx="7931150" cy="4525963"/>
          </a:xfrm>
        </p:spPr>
        <p:txBody>
          <a:bodyPr/>
          <a:lstStyle/>
          <a:p>
            <a:pPr eaLnBrk="1" hangingPunct="1">
              <a:defRPr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defRPr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Timeframe for assessment : </a:t>
            </a:r>
          </a:p>
          <a:p>
            <a:pPr eaLnBrk="1" hangingPunct="1">
              <a:buFont typeface="Arial" charset="0"/>
              <a:buNone/>
              <a:defRPr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6 days for validation by proposed MS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25 days for part I assessment (10 – 30)</a:t>
            </a:r>
          </a:p>
          <a:p>
            <a:pPr eaLnBrk="1" hangingPunct="1">
              <a:buFont typeface="Arial" charset="0"/>
              <a:buNone/>
              <a:defRPr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10 days for part II assessment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10 days for final decision </a:t>
            </a:r>
          </a:p>
          <a:p>
            <a:pPr eaLnBrk="1" hangingPunct="1">
              <a:buFont typeface="Arial" charset="0"/>
              <a:buNone/>
              <a:defRPr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Clockstops in both validation and assessment phase possible !</a:t>
            </a:r>
          </a:p>
          <a:p>
            <a:pPr eaLnBrk="1" hangingPunct="1">
              <a:buFont typeface="Arial" charset="0"/>
              <a:buNone/>
              <a:defRPr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		</a:t>
            </a:r>
          </a:p>
          <a:p>
            <a:pPr eaLnBrk="1" hangingPunct="1">
              <a:defRPr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  <p:sp>
        <p:nvSpPr>
          <p:cNvPr id="4" name="Left Brace 3"/>
          <p:cNvSpPr/>
          <p:nvPr/>
        </p:nvSpPr>
        <p:spPr>
          <a:xfrm>
            <a:off x="1571625" y="3071813"/>
            <a:ext cx="214313" cy="10001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Autorisation procedure : decision 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357313"/>
            <a:ext cx="7931150" cy="4525962"/>
          </a:xfrm>
        </p:spPr>
        <p:txBody>
          <a:bodyPr/>
          <a:lstStyle/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One single decision, principle of tacit approval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Involvement of laymen and patiens obligatory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Opting out possible (but limited)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Adding of memberstates – reporting MS remains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Substantial amendments – reporting MS remains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Disconnect between part I and part II possible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Risk-adaption (1)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357313"/>
            <a:ext cx="7931150" cy="4525962"/>
          </a:xfrm>
        </p:spPr>
        <p:txBody>
          <a:bodyPr/>
          <a:lstStyle/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Principle of « low-intervention trials » 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lvl="1" eaLnBrk="1" hangingPunct="1">
              <a:buFont typeface="Arial" charset="0"/>
              <a:buNone/>
            </a:pPr>
            <a:r>
              <a:rPr lang="fr-BE" sz="1600" b="1" smtClean="0">
                <a:solidFill>
                  <a:srgbClr val="575757"/>
                </a:solidFill>
                <a:latin typeface="Verdana" pitchFamily="34" charset="0"/>
                <a:sym typeface="Wingdings" pitchFamily="2" charset="2"/>
              </a:rPr>
              <a:t> </a:t>
            </a:r>
            <a:r>
              <a:rPr lang="fr-BE" sz="1800" b="1" smtClean="0">
                <a:solidFill>
                  <a:srgbClr val="575757"/>
                </a:solidFill>
                <a:latin typeface="Verdana" pitchFamily="34" charset="0"/>
                <a:sym typeface="Wingdings" pitchFamily="2" charset="2"/>
              </a:rPr>
              <a:t>Adaption of timelines (shorter) and damage compensation</a:t>
            </a:r>
            <a:endParaRPr lang="fr-BE" sz="14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Safety reporting : 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lvl="1" eaLnBrk="1" hangingPunct="1"/>
            <a:r>
              <a:rPr lang="fr-BE" sz="1800" b="1" smtClean="0">
                <a:solidFill>
                  <a:srgbClr val="575757"/>
                </a:solidFill>
                <a:latin typeface="Verdana" pitchFamily="34" charset="0"/>
              </a:rPr>
              <a:t>normal pharmacovig for low-intervention trials</a:t>
            </a:r>
          </a:p>
          <a:p>
            <a:pPr lvl="1" eaLnBrk="1" hangingPunct="1"/>
            <a:r>
              <a:rPr lang="fr-BE" sz="1800" b="1" smtClean="0">
                <a:solidFill>
                  <a:srgbClr val="575757"/>
                </a:solidFill>
                <a:latin typeface="Verdana" pitchFamily="34" charset="0"/>
              </a:rPr>
              <a:t>Expedited reporting / DSUR reporting remains cfr. CT3</a:t>
            </a:r>
          </a:p>
          <a:p>
            <a:pPr lvl="1" eaLnBrk="1" hangingPunct="1"/>
            <a:r>
              <a:rPr lang="fr-BE" sz="1800" b="1" smtClean="0">
                <a:solidFill>
                  <a:srgbClr val="575757"/>
                </a:solidFill>
                <a:latin typeface="Verdana" pitchFamily="34" charset="0"/>
              </a:rPr>
              <a:t>all safety reporting via EudraVigilance-CTM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Risk-adaption (2)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357313"/>
            <a:ext cx="7931150" cy="4525962"/>
          </a:xfrm>
        </p:spPr>
        <p:txBody>
          <a:bodyPr/>
          <a:lstStyle/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Same rules for IMPs and Auxiliary MP’s (ex-NIMP) for manufacturing and labelling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Autorisation for manufacturing required, but exceptions remain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Magistral / officinal preparations can be used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Authorised products in open label trials : easier labelling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Other changes (1)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357313"/>
            <a:ext cx="7931150" cy="4525962"/>
          </a:xfrm>
        </p:spPr>
        <p:txBody>
          <a:bodyPr/>
          <a:lstStyle/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Changes in scope / terminology :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571625" y="2143125"/>
            <a:ext cx="5786438" cy="37147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BE"/>
              <a:t>Research with medicinal products </a:t>
            </a:r>
          </a:p>
          <a:p>
            <a:pPr algn="ctr">
              <a:defRPr/>
            </a:pPr>
            <a:endParaRPr lang="fr-BE"/>
          </a:p>
          <a:p>
            <a:pPr algn="ctr">
              <a:defRPr/>
            </a:pPr>
            <a:r>
              <a:rPr lang="fr-BE"/>
              <a:t>CLINICAL STUDIES</a:t>
            </a:r>
            <a:endParaRPr lang="fr-FR"/>
          </a:p>
        </p:txBody>
      </p:sp>
      <p:sp>
        <p:nvSpPr>
          <p:cNvPr id="7" name="Oval 6"/>
          <p:cNvSpPr/>
          <p:nvPr/>
        </p:nvSpPr>
        <p:spPr>
          <a:xfrm>
            <a:off x="1571625" y="2143125"/>
            <a:ext cx="5786438" cy="371475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BE"/>
          </a:p>
        </p:txBody>
      </p:sp>
      <p:cxnSp>
        <p:nvCxnSpPr>
          <p:cNvPr id="9" name="Straight Connector 8"/>
          <p:cNvCxnSpPr/>
          <p:nvPr/>
        </p:nvCxnSpPr>
        <p:spPr>
          <a:xfrm rot="16200000" flipH="1">
            <a:off x="2071688" y="4000500"/>
            <a:ext cx="3643312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714500" y="3571875"/>
            <a:ext cx="2143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BE"/>
              <a:t>Non-interventional</a:t>
            </a:r>
          </a:p>
          <a:p>
            <a:pPr algn="ctr"/>
            <a:r>
              <a:rPr lang="fr-BE"/>
              <a:t>studies</a:t>
            </a:r>
            <a:endParaRPr lang="fr-FR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29063" y="2786063"/>
            <a:ext cx="31432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BE"/>
              <a:t>Interventional studies</a:t>
            </a:r>
          </a:p>
          <a:p>
            <a:pPr algn="ctr"/>
            <a:r>
              <a:rPr lang="fr-BE"/>
              <a:t>« Clinical trials »</a:t>
            </a:r>
          </a:p>
        </p:txBody>
      </p:sp>
      <p:sp>
        <p:nvSpPr>
          <p:cNvPr id="14" name="Oval 13"/>
          <p:cNvSpPr/>
          <p:nvPr/>
        </p:nvSpPr>
        <p:spPr>
          <a:xfrm>
            <a:off x="3929063" y="4000500"/>
            <a:ext cx="2571750" cy="17145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BE"/>
              <a:t>Low-intervention</a:t>
            </a:r>
          </a:p>
          <a:p>
            <a:pPr algn="ctr">
              <a:defRPr/>
            </a:pPr>
            <a:r>
              <a:rPr lang="fr-BE"/>
              <a:t> clinical  trials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/>
      <p:bldP spid="13" grpId="0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650" y="274638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Other changes (2)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14375" y="1357313"/>
            <a:ext cx="7931150" cy="4525962"/>
          </a:xfrm>
        </p:spPr>
        <p:txBody>
          <a:bodyPr/>
          <a:lstStyle/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Insurance mechanism to be set up by MS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Cosponsorship possible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Contact person within the EU obligatory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CTFG </a:t>
            </a:r>
            <a:r>
              <a:rPr lang="fr-BE" sz="2000" b="1" smtClean="0">
                <a:solidFill>
                  <a:srgbClr val="575757"/>
                </a:solidFill>
                <a:latin typeface="Verdana" pitchFamily="34" charset="0"/>
                <a:sym typeface="Wingdings" pitchFamily="2" charset="2"/>
              </a:rPr>
              <a:t> CTAG (presidency &amp; secretariat by Commision)</a:t>
            </a: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  <a:sym typeface="Wingdings" pitchFamily="2" charset="2"/>
            </a:endParaRPr>
          </a:p>
          <a:p>
            <a:pPr eaLnBrk="1" hangingPunct="1"/>
            <a:r>
              <a:rPr lang="fr-BE" sz="2000" b="1" smtClean="0">
                <a:solidFill>
                  <a:srgbClr val="575757"/>
                </a:solidFill>
                <a:latin typeface="Verdana" pitchFamily="34" charset="0"/>
                <a:sym typeface="Wingdings" pitchFamily="2" charset="2"/>
              </a:rPr>
              <a:t>Implementation : 2 years after publication</a:t>
            </a: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214313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Impact on the current working groups (1)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1071563"/>
            <a:ext cx="8501062" cy="4525962"/>
          </a:xfrm>
        </p:spPr>
        <p:txBody>
          <a:bodyPr/>
          <a:lstStyle/>
          <a:p>
            <a:pPr eaLnBrk="1" hangingPunct="1"/>
            <a:r>
              <a:rPr lang="en-US" sz="2000" b="1" smtClean="0">
                <a:solidFill>
                  <a:srgbClr val="575757"/>
                </a:solidFill>
                <a:latin typeface="Verdana" pitchFamily="34" charset="0"/>
              </a:rPr>
              <a:t>Template for the motivation of an advice (UZ Gent)</a:t>
            </a:r>
          </a:p>
          <a:p>
            <a:pPr eaLnBrk="1" hangingPunct="1"/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en-US" sz="2000" b="1" smtClean="0">
                <a:solidFill>
                  <a:srgbClr val="575757"/>
                </a:solidFill>
                <a:latin typeface="Verdana" pitchFamily="34" charset="0"/>
              </a:rPr>
              <a:t>Quality system + conflicts of interest + Competences in the recognised ethics committees (UA / Hôpital Erasme)</a:t>
            </a:r>
          </a:p>
          <a:p>
            <a:pPr eaLnBrk="1" hangingPunct="1"/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en-US" sz="2000" b="1" smtClean="0">
                <a:solidFill>
                  <a:srgbClr val="575757"/>
                </a:solidFill>
                <a:latin typeface="Verdana" pitchFamily="34" charset="0"/>
              </a:rPr>
              <a:t>Meetings with the recognised ethics committees  (UZ Leuven /Hôpital Erasme)</a:t>
            </a:r>
          </a:p>
          <a:p>
            <a:pPr eaLnBrk="1" hangingPunct="1"/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en-US" sz="2000" b="1" smtClean="0">
                <a:solidFill>
                  <a:srgbClr val="575757"/>
                </a:solidFill>
                <a:latin typeface="Verdana" pitchFamily="34" charset="0"/>
              </a:rPr>
              <a:t>Elaboration of the recognition process (FAMHP)</a:t>
            </a:r>
          </a:p>
          <a:p>
            <a:pPr eaLnBrk="1" hangingPunct="1"/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en-US" sz="2000" b="1" smtClean="0">
                <a:solidFill>
                  <a:srgbClr val="575757"/>
                </a:solidFill>
                <a:latin typeface="Verdana" pitchFamily="34" charset="0"/>
              </a:rPr>
              <a:t>Installment and use interactive website (FAMHP)</a:t>
            </a:r>
          </a:p>
          <a:p>
            <a:pPr eaLnBrk="1" hangingPunct="1"/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/>
            <a:r>
              <a:rPr lang="en-US" sz="2000" b="1" smtClean="0">
                <a:solidFill>
                  <a:srgbClr val="575757"/>
                </a:solidFill>
                <a:latin typeface="Verdana" pitchFamily="34" charset="0"/>
              </a:rPr>
              <a:t>Description of the respective roles and responsibilities of EC's and FAMHP (FAMHP)</a:t>
            </a: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14375" y="214313"/>
            <a:ext cx="7931150" cy="1143000"/>
          </a:xfrm>
        </p:spPr>
        <p:txBody>
          <a:bodyPr/>
          <a:lstStyle/>
          <a:p>
            <a:pPr algn="l"/>
            <a:r>
              <a:rPr lang="fr-BE" sz="2400" b="1" smtClean="0">
                <a:solidFill>
                  <a:srgbClr val="729BC8"/>
                </a:solidFill>
                <a:latin typeface="Verdana" pitchFamily="34" charset="0"/>
              </a:rPr>
              <a:t>Impact on the current working groups (2)</a:t>
            </a:r>
            <a:endParaRPr lang="fr-FR" sz="2400" b="1" smtClean="0">
              <a:solidFill>
                <a:srgbClr val="729BC8"/>
              </a:solidFill>
              <a:latin typeface="Verdana" pitchFamily="34" charset="0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42938" y="1071563"/>
            <a:ext cx="8501062" cy="4525962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b="1" smtClean="0">
                <a:solidFill>
                  <a:schemeClr val="accent6"/>
                </a:solidFill>
                <a:latin typeface="Verdana" pitchFamily="34" charset="0"/>
              </a:rPr>
              <a:t>Template for the motivation of an advice (UZ Gent)</a:t>
            </a:r>
          </a:p>
          <a:p>
            <a:pPr eaLnBrk="1" hangingPunct="1">
              <a:defRPr/>
            </a:pPr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defRPr/>
            </a:pPr>
            <a:r>
              <a:rPr lang="en-US" sz="2000" b="1" smtClean="0">
                <a:solidFill>
                  <a:srgbClr val="FF0000"/>
                </a:solidFill>
                <a:latin typeface="Verdana" pitchFamily="34" charset="0"/>
              </a:rPr>
              <a:t>Quality system + conflicts of interest + Competences in the recognised ethics committees (UA / Hôpital Erasme)</a:t>
            </a:r>
          </a:p>
          <a:p>
            <a:pPr eaLnBrk="1" hangingPunct="1">
              <a:defRPr/>
            </a:pPr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defRPr/>
            </a:pPr>
            <a:r>
              <a:rPr lang="en-US" sz="2000" b="1" smtClean="0">
                <a:solidFill>
                  <a:schemeClr val="accent6"/>
                </a:solidFill>
                <a:latin typeface="Verdana" pitchFamily="34" charset="0"/>
              </a:rPr>
              <a:t>Meetings with the recognised ethics committees  (UZ Leuven /Hôpital Erasme)</a:t>
            </a:r>
          </a:p>
          <a:p>
            <a:pPr eaLnBrk="1" hangingPunct="1">
              <a:defRPr/>
            </a:pPr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defRPr/>
            </a:pPr>
            <a:r>
              <a:rPr lang="en-US" sz="2000" b="1" smtClean="0">
                <a:solidFill>
                  <a:srgbClr val="92D050"/>
                </a:solidFill>
                <a:latin typeface="Verdana" pitchFamily="34" charset="0"/>
              </a:rPr>
              <a:t>Elaboration of the recognition process (FAMHP)</a:t>
            </a:r>
          </a:p>
          <a:p>
            <a:pPr eaLnBrk="1" hangingPunct="1">
              <a:defRPr/>
            </a:pPr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defRPr/>
            </a:pPr>
            <a:r>
              <a:rPr lang="en-US" sz="2000" b="1" smtClean="0">
                <a:solidFill>
                  <a:schemeClr val="accent6"/>
                </a:solidFill>
                <a:latin typeface="Verdana" pitchFamily="34" charset="0"/>
              </a:rPr>
              <a:t>Installment and use interactive website (FAMHP)</a:t>
            </a:r>
          </a:p>
          <a:p>
            <a:pPr eaLnBrk="1" hangingPunct="1">
              <a:defRPr/>
            </a:pPr>
            <a:endParaRPr lang="en-US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eaLnBrk="1" hangingPunct="1">
              <a:defRPr/>
            </a:pPr>
            <a:r>
              <a:rPr lang="en-US" sz="2000" b="1" smtClean="0">
                <a:solidFill>
                  <a:srgbClr val="FF0000"/>
                </a:solidFill>
                <a:latin typeface="Verdana" pitchFamily="34" charset="0"/>
              </a:rPr>
              <a:t>Description of the respective roles and responsibilities of EC's and FAMHP (FAMHP)</a:t>
            </a:r>
            <a:endParaRPr lang="fr-BE" sz="2000" b="1" smtClean="0">
              <a:solidFill>
                <a:srgbClr val="FF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ous-titre 1"/>
          <p:cNvSpPr>
            <a:spLocks noGrp="1"/>
          </p:cNvSpPr>
          <p:nvPr>
            <p:ph type="subTitle" idx="4294967295"/>
          </p:nvPr>
        </p:nvSpPr>
        <p:spPr>
          <a:xfrm>
            <a:off x="1042988" y="1484313"/>
            <a:ext cx="7777162" cy="4248150"/>
          </a:xfrm>
          <a:solidFill>
            <a:srgbClr val="FFFFFF"/>
          </a:solidFill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fr-BE" sz="2000" smtClean="0">
                <a:solidFill>
                  <a:srgbClr val="575757"/>
                </a:solidFill>
                <a:latin typeface="Verdana" pitchFamily="34" charset="0"/>
              </a:rPr>
              <a:t>Federal agency for medicines and health products - famhp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Place Victor Horta 40/40 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1060 Bruxelles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tel.	0032 2 524 80 00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fax	0032 2 524 80 01</a:t>
            </a: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</a:rPr>
              <a:t>e-mail </a:t>
            </a:r>
            <a:r>
              <a:rPr lang="fr-BE" sz="2000" b="1" smtClean="0">
                <a:solidFill>
                  <a:srgbClr val="575757"/>
                </a:solidFill>
                <a:latin typeface="Verdana" pitchFamily="34" charset="0"/>
                <a:hlinkClick r:id="rId2"/>
              </a:rPr>
              <a:t>welcome@fagg-afmps.be</a:t>
            </a:r>
            <a:endParaRPr lang="fr-BE" sz="2000" b="1" smtClean="0">
              <a:solidFill>
                <a:srgbClr val="575757"/>
              </a:solidFill>
              <a:latin typeface="Verdana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Arial" charset="0"/>
              <a:buNone/>
            </a:pPr>
            <a:endParaRPr lang="fr-BE" sz="2000" b="1" i="1" smtClean="0">
              <a:solidFill>
                <a:srgbClr val="575757"/>
              </a:solidFill>
              <a:latin typeface="Verdana" pitchFamily="34" charset="0"/>
              <a:hlinkClick r:id="rId3"/>
            </a:endParaRPr>
          </a:p>
          <a:p>
            <a:pPr marL="0" indent="0" algn="ctr" eaLnBrk="1" hangingPunct="1">
              <a:lnSpc>
                <a:spcPct val="90000"/>
              </a:lnSpc>
              <a:spcBef>
                <a:spcPct val="0"/>
              </a:spcBef>
              <a:buFont typeface="Arial" charset="0"/>
              <a:buNone/>
            </a:pPr>
            <a:r>
              <a:rPr lang="fr-BE" sz="2000" b="1" smtClean="0">
                <a:solidFill>
                  <a:srgbClr val="575757"/>
                </a:solidFill>
                <a:latin typeface="Verdana" pitchFamily="34" charset="0"/>
                <a:hlinkClick r:id="rId4"/>
              </a:rPr>
              <a:t>www.afmps.be</a:t>
            </a:r>
            <a:endParaRPr lang="fr-BE" sz="2000" b="1" smtClean="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21507" name="Espace réservé du texte 4"/>
          <p:cNvSpPr>
            <a:spLocks noGrp="1"/>
          </p:cNvSpPr>
          <p:nvPr>
            <p:ph type="body" sz="quarter" idx="4294967295"/>
          </p:nvPr>
        </p:nvSpPr>
        <p:spPr>
          <a:xfrm>
            <a:off x="1046163" y="693738"/>
            <a:ext cx="6564312" cy="647700"/>
          </a:xfrm>
          <a:solidFill>
            <a:srgbClr val="FFFFFF"/>
          </a:solidFill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fr-BE" sz="2000" smtClean="0">
                <a:solidFill>
                  <a:srgbClr val="729BC8"/>
                </a:solidFill>
                <a:latin typeface="Verdana" pitchFamily="34" charset="0"/>
              </a:rPr>
              <a:t>Contact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456</Words>
  <Application>Microsoft Office PowerPoint</Application>
  <PresentationFormat>On-screen Show (4:3)</PresentationFormat>
  <Paragraphs>154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Bryant Light Alternate</vt:lpstr>
      <vt:lpstr>Calibri</vt:lpstr>
      <vt:lpstr>Verdana</vt:lpstr>
      <vt:lpstr>Wingdings</vt:lpstr>
      <vt:lpstr>Thème Office</vt:lpstr>
      <vt:lpstr>PowerPoint Presentation</vt:lpstr>
      <vt:lpstr>Overview</vt:lpstr>
      <vt:lpstr>Autorisation procedure : submission (1) </vt:lpstr>
      <vt:lpstr>Autorisation procedure : submission (2)</vt:lpstr>
      <vt:lpstr>Autorisation procedure : assessment (1)</vt:lpstr>
      <vt:lpstr>PowerPoint Presentation</vt:lpstr>
      <vt:lpstr>Autorisation procedure : assessment (3)</vt:lpstr>
      <vt:lpstr>PowerPoint Presentation</vt:lpstr>
      <vt:lpstr>Autorisation procedure : assessment (5)</vt:lpstr>
      <vt:lpstr>Autorisation procedure : decision </vt:lpstr>
      <vt:lpstr>Risk-adaption (1)</vt:lpstr>
      <vt:lpstr>Risk-adaption (2)</vt:lpstr>
      <vt:lpstr>Other changes (1)</vt:lpstr>
      <vt:lpstr>Other changes (2)</vt:lpstr>
      <vt:lpstr>Impact on the current working groups (1)</vt:lpstr>
      <vt:lpstr>Impact on the current working groups (2)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Weemaels</dc:creator>
  <cp:lastModifiedBy>chris</cp:lastModifiedBy>
  <cp:revision>81</cp:revision>
  <dcterms:created xsi:type="dcterms:W3CDTF">2012-05-07T08:00:52Z</dcterms:created>
  <dcterms:modified xsi:type="dcterms:W3CDTF">2015-10-30T01:24:50Z</dcterms:modified>
</cp:coreProperties>
</file>