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6"/>
  </p:notes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2" r:id="rId14"/>
    <p:sldId id="268" r:id="rId15"/>
  </p:sldIdLst>
  <p:sldSz cx="9144000" cy="6858000" type="screen4x3"/>
  <p:notesSz cx="6946900" cy="9283700"/>
  <p:custDataLst>
    <p:tags r:id="rId1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CC00"/>
    <a:srgbClr val="CC6600"/>
    <a:srgbClr val="996633"/>
    <a:srgbClr val="993300"/>
    <a:srgbClr val="FFCC99"/>
    <a:srgbClr val="CC99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94600" autoAdjust="0"/>
  </p:normalViewPr>
  <p:slideViewPr>
    <p:cSldViewPr>
      <p:cViewPr varScale="1">
        <p:scale>
          <a:sx n="74" d="100"/>
          <a:sy n="74" d="100"/>
        </p:scale>
        <p:origin x="100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gs" Target="tags/tag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2057" name="Rectangle 9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Cliquer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>
                <a:latin typeface="Times New Roman" pitchFamily="18" charset="0"/>
              </a:defRPr>
            </a:lvl1pPr>
          </a:lstStyle>
          <a:p>
            <a:endParaRPr lang="fr-FR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>
                <a:latin typeface="Times New Roman" pitchFamily="18" charset="0"/>
              </a:defRPr>
            </a:lvl1pPr>
          </a:lstStyle>
          <a:p>
            <a:fld id="{2826AEF1-A9A0-4942-9F0F-A53F66F9EAE8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7000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438400" y="3352800"/>
            <a:ext cx="6324600" cy="1371600"/>
          </a:xfr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pPr lvl="0"/>
            <a:r>
              <a:rPr lang="fr-FR" noProof="0" smtClean="0"/>
              <a:t>Modifiez le style du titre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4724400"/>
            <a:ext cx="6324600" cy="685800"/>
          </a:xfrm>
        </p:spPr>
        <p:txBody>
          <a:bodyPr/>
          <a:lstStyle>
            <a:lvl1pPr marL="0" indent="0">
              <a:lnSpc>
                <a:spcPct val="80000"/>
              </a:lnSpc>
              <a:buFont typeface="Wingdings" pitchFamily="2" charset="2"/>
              <a:buNone/>
              <a:defRPr sz="3200"/>
            </a:lvl1pPr>
          </a:lstStyle>
          <a:p>
            <a:pPr lvl="0"/>
            <a:r>
              <a:rPr lang="fr-FR" noProof="0" smtClean="0"/>
              <a:t>Modifiez le style des sous-titres du masque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9542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1223985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0" y="2057400"/>
            <a:ext cx="34671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057400"/>
            <a:ext cx="3467100" cy="350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7574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8036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5293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701809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8050097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3327700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820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38950" y="685800"/>
            <a:ext cx="1771650" cy="48768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685800"/>
            <a:ext cx="5162550" cy="487680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2247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2057400"/>
            <a:ext cx="70866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Cliquer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29713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685800"/>
            <a:ext cx="7086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Cliquer pour modifier le style du titre du masque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0000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0000"/>
        </a:buClr>
        <a:buSzPct val="50000"/>
        <a:buFont typeface="Wingdings" pitchFamily="2" charset="2"/>
        <a:buChar char="n"/>
        <a:defRPr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fr-FR" sz="4400" dirty="0" smtClean="0"/>
              <a:t>Clinical trials on </a:t>
            </a:r>
            <a:r>
              <a:rPr lang="fr-FR" sz="4400" dirty="0" err="1" smtClean="0"/>
              <a:t>medicinal</a:t>
            </a:r>
            <a:r>
              <a:rPr lang="fr-FR" sz="4400" dirty="0" smtClean="0"/>
              <a:t> </a:t>
            </a:r>
            <a:r>
              <a:rPr lang="fr-FR" sz="4400" dirty="0" err="1" smtClean="0"/>
              <a:t>products</a:t>
            </a:r>
            <a:r>
              <a:rPr lang="fr-FR" sz="4400" dirty="0" smtClean="0"/>
              <a:t> for </a:t>
            </a:r>
            <a:r>
              <a:rPr lang="fr-FR" sz="4400" dirty="0" err="1" smtClean="0"/>
              <a:t>human</a:t>
            </a:r>
            <a:r>
              <a:rPr lang="fr-FR" sz="4400" dirty="0" smtClean="0"/>
              <a:t> use</a:t>
            </a:r>
            <a:endParaRPr lang="fr-FR" sz="4400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err="1" smtClean="0"/>
              <a:t>Repealing</a:t>
            </a:r>
            <a:r>
              <a:rPr lang="fr-FR" dirty="0" smtClean="0"/>
              <a:t> EU Directive 2001/20/EC</a:t>
            </a:r>
            <a:endParaRPr lang="fr-FR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Scope</a:t>
            </a:r>
            <a:endParaRPr lang="fr-FR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smtClean="0"/>
              <a:t>Clinical </a:t>
            </a:r>
            <a:r>
              <a:rPr lang="fr-FR" b="1" dirty="0" err="1" smtClean="0"/>
              <a:t>Research</a:t>
            </a:r>
            <a:r>
              <a:rPr lang="fr-FR" b="1" dirty="0" smtClean="0"/>
              <a:t> </a:t>
            </a:r>
            <a:r>
              <a:rPr lang="fr-FR" dirty="0" smtClean="0"/>
              <a:t>on </a:t>
            </a:r>
            <a:r>
              <a:rPr lang="fr-FR" dirty="0" err="1" smtClean="0"/>
              <a:t>medicinal</a:t>
            </a:r>
            <a:r>
              <a:rPr lang="fr-FR" dirty="0" smtClean="0"/>
              <a:t> </a:t>
            </a:r>
            <a:r>
              <a:rPr lang="fr-FR" dirty="0" err="1" smtClean="0"/>
              <a:t>products</a:t>
            </a:r>
            <a:endParaRPr lang="fr-FR" dirty="0" smtClean="0"/>
          </a:p>
          <a:p>
            <a:r>
              <a:rPr lang="fr-FR" dirty="0" err="1" smtClean="0"/>
              <a:t>Only</a:t>
            </a:r>
            <a:r>
              <a:rPr lang="fr-FR" dirty="0" smtClean="0"/>
              <a:t> </a:t>
            </a:r>
            <a:r>
              <a:rPr lang="fr-FR" b="1" dirty="0" err="1" smtClean="0"/>
              <a:t>excluding</a:t>
            </a:r>
            <a:r>
              <a:rPr lang="fr-FR" b="1" dirty="0" smtClean="0"/>
              <a:t> </a:t>
            </a:r>
            <a:r>
              <a:rPr lang="fr-FR" b="1" dirty="0" err="1" smtClean="0"/>
              <a:t>non-interventional</a:t>
            </a:r>
            <a:r>
              <a:rPr lang="fr-FR" b="1" dirty="0" smtClean="0"/>
              <a:t> </a:t>
            </a:r>
            <a:r>
              <a:rPr lang="fr-FR" b="1" dirty="0" err="1" smtClean="0"/>
              <a:t>studies</a:t>
            </a:r>
            <a:r>
              <a:rPr lang="fr-FR" b="1" dirty="0" smtClean="0"/>
              <a:t> </a:t>
            </a:r>
            <a:r>
              <a:rPr lang="fr-FR" dirty="0" smtClean="0"/>
              <a:t>(post-authorisation </a:t>
            </a:r>
            <a:r>
              <a:rPr lang="fr-FR" dirty="0" err="1" smtClean="0"/>
              <a:t>safety</a:t>
            </a:r>
            <a:r>
              <a:rPr lang="fr-FR" dirty="0" smtClean="0"/>
              <a:t> </a:t>
            </a:r>
            <a:r>
              <a:rPr lang="fr-FR" dirty="0" err="1" smtClean="0"/>
              <a:t>studies</a:t>
            </a:r>
            <a:r>
              <a:rPr lang="fr-FR" dirty="0" smtClean="0"/>
              <a:t>: Directive 2001/83/EC </a:t>
            </a:r>
            <a:r>
              <a:rPr lang="fr-FR" dirty="0" err="1" smtClean="0"/>
              <a:t>community</a:t>
            </a:r>
            <a:r>
              <a:rPr lang="fr-FR" dirty="0" smtClean="0"/>
              <a:t> code </a:t>
            </a:r>
            <a:r>
              <a:rPr lang="fr-FR" dirty="0" err="1" smtClean="0"/>
              <a:t>relating</a:t>
            </a:r>
            <a:r>
              <a:rPr lang="fr-FR" dirty="0" smtClean="0"/>
              <a:t> to </a:t>
            </a:r>
            <a:r>
              <a:rPr lang="fr-FR" dirty="0" err="1" smtClean="0"/>
              <a:t>medicinal</a:t>
            </a:r>
            <a:r>
              <a:rPr lang="fr-FR" dirty="0" smtClean="0"/>
              <a:t> </a:t>
            </a:r>
            <a:r>
              <a:rPr lang="fr-FR" dirty="0" err="1" smtClean="0"/>
              <a:t>products</a:t>
            </a:r>
            <a:r>
              <a:rPr lang="fr-FR" dirty="0" smtClean="0"/>
              <a:t> for </a:t>
            </a:r>
            <a:r>
              <a:rPr lang="fr-FR" dirty="0" err="1" smtClean="0"/>
              <a:t>human</a:t>
            </a:r>
            <a:r>
              <a:rPr lang="fr-FR" dirty="0" smtClean="0"/>
              <a:t> use)</a:t>
            </a:r>
            <a:endParaRPr lang="fr-FR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Aims</a:t>
            </a:r>
            <a:endParaRPr lang="fr-FR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One </a:t>
            </a:r>
            <a:r>
              <a:rPr lang="fr-FR" dirty="0" err="1" smtClean="0"/>
              <a:t>harmonised</a:t>
            </a:r>
            <a:r>
              <a:rPr lang="fr-FR" dirty="0" smtClean="0"/>
              <a:t> authorisation dossier (Commission guidance </a:t>
            </a:r>
            <a:r>
              <a:rPr lang="fr-FR" dirty="0" err="1" smtClean="0"/>
              <a:t>EudraLex</a:t>
            </a:r>
            <a:r>
              <a:rPr lang="fr-FR" dirty="0" smtClean="0"/>
              <a:t>, vol.10)</a:t>
            </a:r>
            <a:endParaRPr lang="fr-FR" dirty="0"/>
          </a:p>
          <a:p>
            <a:r>
              <a:rPr lang="fr-FR" dirty="0" smtClean="0"/>
              <a:t>One single portal to EU </a:t>
            </a:r>
            <a:r>
              <a:rPr lang="fr-FR" dirty="0" err="1" smtClean="0"/>
              <a:t>database</a:t>
            </a:r>
            <a:r>
              <a:rPr lang="fr-FR" dirty="0" smtClean="0"/>
              <a:t> (free of charge)</a:t>
            </a:r>
            <a:endParaRPr lang="fr-FR" dirty="0"/>
          </a:p>
          <a:p>
            <a:r>
              <a:rPr lang="fr-FR" dirty="0" smtClean="0"/>
              <a:t>Flexible and </a:t>
            </a:r>
            <a:r>
              <a:rPr lang="fr-FR" dirty="0" err="1" smtClean="0"/>
              <a:t>swift</a:t>
            </a:r>
            <a:r>
              <a:rPr lang="fr-FR" dirty="0" smtClean="0"/>
              <a:t> </a:t>
            </a:r>
            <a:r>
              <a:rPr lang="fr-FR" dirty="0" err="1" smtClean="0"/>
              <a:t>assessment</a:t>
            </a:r>
            <a:r>
              <a:rPr lang="fr-FR" dirty="0" smtClean="0"/>
              <a:t> </a:t>
            </a:r>
            <a:r>
              <a:rPr lang="fr-FR" dirty="0" err="1" smtClean="0"/>
              <a:t>procedure</a:t>
            </a:r>
            <a:r>
              <a:rPr lang="fr-FR" dirty="0" smtClean="0"/>
              <a:t> </a:t>
            </a:r>
            <a:r>
              <a:rPr lang="fr-FR" dirty="0" err="1" smtClean="0"/>
              <a:t>controlled</a:t>
            </a:r>
            <a:r>
              <a:rPr lang="fr-FR" dirty="0" smtClean="0"/>
              <a:t> by the </a:t>
            </a:r>
            <a:r>
              <a:rPr lang="fr-FR" dirty="0" err="1" smtClean="0"/>
              <a:t>Member</a:t>
            </a:r>
            <a:r>
              <a:rPr lang="fr-FR" dirty="0" smtClean="0"/>
              <a:t> States (MS)</a:t>
            </a:r>
            <a:endParaRPr lang="fr-FR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Needs</a:t>
            </a:r>
            <a:endParaRPr lang="fr-FR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Reasonable</a:t>
            </a:r>
            <a:r>
              <a:rPr lang="fr-FR" dirty="0" smtClean="0"/>
              <a:t> </a:t>
            </a:r>
            <a:r>
              <a:rPr lang="fr-FR" dirty="0" err="1" smtClean="0"/>
              <a:t>number</a:t>
            </a:r>
            <a:r>
              <a:rPr lang="fr-FR" dirty="0" smtClean="0"/>
              <a:t> of </a:t>
            </a:r>
            <a:r>
              <a:rPr lang="fr-FR" dirty="0" err="1" smtClean="0"/>
              <a:t>independent</a:t>
            </a:r>
            <a:r>
              <a:rPr lang="fr-FR" dirty="0" smtClean="0"/>
              <a:t> </a:t>
            </a:r>
            <a:r>
              <a:rPr lang="fr-FR" dirty="0" err="1" smtClean="0"/>
              <a:t>persons</a:t>
            </a:r>
            <a:r>
              <a:rPr lang="fr-FR" dirty="0" smtClean="0"/>
              <a:t>, </a:t>
            </a:r>
            <a:r>
              <a:rPr lang="fr-FR" dirty="0" err="1" smtClean="0"/>
              <a:t>who</a:t>
            </a:r>
            <a:r>
              <a:rPr lang="fr-FR" dirty="0" smtClean="0"/>
              <a:t> have </a:t>
            </a:r>
            <a:r>
              <a:rPr lang="fr-FR" dirty="0" err="1" smtClean="0"/>
              <a:t>collectively</a:t>
            </a:r>
            <a:r>
              <a:rPr lang="fr-FR" dirty="0" smtClean="0"/>
              <a:t> the </a:t>
            </a:r>
            <a:r>
              <a:rPr lang="fr-FR" dirty="0" err="1" smtClean="0"/>
              <a:t>necessary</a:t>
            </a:r>
            <a:r>
              <a:rPr lang="fr-FR" dirty="0" smtClean="0"/>
              <a:t> qualifications and </a:t>
            </a:r>
            <a:r>
              <a:rPr lang="fr-FR" dirty="0" err="1" smtClean="0"/>
              <a:t>experience</a:t>
            </a:r>
            <a:r>
              <a:rPr lang="fr-FR" dirty="0" smtClean="0"/>
              <a:t> in all relevant </a:t>
            </a:r>
            <a:r>
              <a:rPr lang="fr-FR" dirty="0" err="1" smtClean="0"/>
              <a:t>fields</a:t>
            </a:r>
            <a:r>
              <a:rPr lang="fr-FR" dirty="0" smtClean="0"/>
              <a:t>, </a:t>
            </a:r>
            <a:r>
              <a:rPr lang="fr-FR" dirty="0" err="1" smtClean="0"/>
              <a:t>including</a:t>
            </a:r>
            <a:r>
              <a:rPr lang="fr-FR" dirty="0" smtClean="0"/>
              <a:t> the </a:t>
            </a:r>
            <a:r>
              <a:rPr lang="fr-FR" dirty="0" err="1" smtClean="0"/>
              <a:t>view</a:t>
            </a:r>
            <a:r>
              <a:rPr lang="fr-FR" dirty="0" smtClean="0"/>
              <a:t> of </a:t>
            </a:r>
            <a:r>
              <a:rPr lang="fr-FR" dirty="0" err="1" smtClean="0"/>
              <a:t>lay</a:t>
            </a:r>
            <a:r>
              <a:rPr lang="fr-FR" dirty="0" smtClean="0"/>
              <a:t> </a:t>
            </a:r>
            <a:r>
              <a:rPr lang="fr-FR" dirty="0" err="1" smtClean="0"/>
              <a:t>persons</a:t>
            </a:r>
            <a:endParaRPr lang="fr-FR" dirty="0"/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Authorisation of a clinical trial not </a:t>
            </a:r>
            <a:r>
              <a:rPr lang="fr-FR" dirty="0" err="1" smtClean="0"/>
              <a:t>linked</a:t>
            </a:r>
            <a:r>
              <a:rPr lang="fr-FR" dirty="0" smtClean="0"/>
              <a:t> to </a:t>
            </a:r>
            <a:r>
              <a:rPr lang="fr-FR" dirty="0" err="1" smtClean="0"/>
              <a:t>scientific</a:t>
            </a:r>
            <a:r>
              <a:rPr lang="fr-FR" dirty="0" smtClean="0"/>
              <a:t> </a:t>
            </a:r>
            <a:r>
              <a:rPr lang="fr-FR" dirty="0" err="1" smtClean="0"/>
              <a:t>advice</a:t>
            </a:r>
            <a:endParaRPr lang="fr-FR" dirty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Acceptablity</a:t>
            </a:r>
            <a:r>
              <a:rPr lang="fr-FR" dirty="0" smtClean="0"/>
              <a:t> in </a:t>
            </a:r>
            <a:r>
              <a:rPr lang="fr-FR" dirty="0" err="1" smtClean="0"/>
              <a:t>view</a:t>
            </a:r>
            <a:r>
              <a:rPr lang="fr-FR" dirty="0" smtClean="0"/>
              <a:t> of patient </a:t>
            </a:r>
            <a:r>
              <a:rPr lang="fr-FR" dirty="0" err="1" smtClean="0"/>
              <a:t>rights</a:t>
            </a:r>
            <a:r>
              <a:rPr lang="fr-FR" dirty="0" smtClean="0"/>
              <a:t> and </a:t>
            </a:r>
            <a:r>
              <a:rPr lang="fr-FR" dirty="0" err="1" smtClean="0"/>
              <a:t>safety</a:t>
            </a:r>
            <a:endParaRPr lang="fr-FR" dirty="0"/>
          </a:p>
          <a:p>
            <a:r>
              <a:rPr lang="fr-FR" dirty="0" smtClean="0"/>
              <a:t>Data </a:t>
            </a:r>
            <a:r>
              <a:rPr lang="fr-FR" dirty="0" err="1" smtClean="0"/>
              <a:t>reliability</a:t>
            </a:r>
            <a:endParaRPr lang="fr-FR" dirty="0" smtClean="0"/>
          </a:p>
          <a:p>
            <a:r>
              <a:rPr lang="fr-FR" dirty="0" err="1" smtClean="0"/>
              <a:t>Robustness</a:t>
            </a:r>
            <a:endParaRPr lang="fr-FR" dirty="0"/>
          </a:p>
          <a:p>
            <a:r>
              <a:rPr lang="fr-FR" dirty="0" err="1" smtClean="0"/>
              <a:t>Aim</a:t>
            </a:r>
            <a:r>
              <a:rPr lang="fr-FR" dirty="0" smtClean="0"/>
              <a:t>: registration of </a:t>
            </a:r>
            <a:r>
              <a:rPr lang="fr-FR" dirty="0" err="1" smtClean="0"/>
              <a:t>medicinal</a:t>
            </a:r>
            <a:r>
              <a:rPr lang="fr-FR" dirty="0" smtClean="0"/>
              <a:t> </a:t>
            </a:r>
            <a:r>
              <a:rPr lang="fr-FR" dirty="0" err="1" smtClean="0"/>
              <a:t>products</a:t>
            </a:r>
            <a:endParaRPr lang="fr-FR" dirty="0" smtClean="0"/>
          </a:p>
          <a:p>
            <a:r>
              <a:rPr lang="fr-FR" dirty="0" smtClean="0"/>
              <a:t>MS: </a:t>
            </a:r>
            <a:r>
              <a:rPr lang="fr-FR" dirty="0" err="1" smtClean="0"/>
              <a:t>freedom</a:t>
            </a:r>
            <a:r>
              <a:rPr lang="fr-FR" dirty="0" smtClean="0"/>
              <a:t> to organise, </a:t>
            </a:r>
            <a:r>
              <a:rPr lang="fr-FR" dirty="0" err="1" smtClean="0"/>
              <a:t>internally</a:t>
            </a:r>
            <a:r>
              <a:rPr lang="fr-FR" dirty="0" smtClean="0"/>
              <a:t>, the attribution of </a:t>
            </a:r>
            <a:r>
              <a:rPr lang="fr-FR" dirty="0" err="1" smtClean="0"/>
              <a:t>tasks</a:t>
            </a:r>
            <a:r>
              <a:rPr lang="fr-FR" dirty="0" smtClean="0"/>
              <a:t> to the </a:t>
            </a:r>
            <a:r>
              <a:rPr lang="fr-FR" dirty="0" err="1" smtClean="0"/>
              <a:t>different</a:t>
            </a:r>
            <a:r>
              <a:rPr lang="fr-FR" dirty="0" smtClean="0"/>
              <a:t> bodies</a:t>
            </a:r>
          </a:p>
          <a:p>
            <a:r>
              <a:rPr lang="fr-FR" dirty="0" smtClean="0"/>
              <a:t>No </a:t>
            </a:r>
            <a:r>
              <a:rPr lang="fr-FR" dirty="0" err="1" smtClean="0"/>
              <a:t>regulation</a:t>
            </a:r>
            <a:r>
              <a:rPr lang="fr-FR" dirty="0" smtClean="0"/>
              <a:t> or harmonisation of </a:t>
            </a:r>
            <a:r>
              <a:rPr lang="fr-FR" dirty="0" err="1" smtClean="0"/>
              <a:t>Ethics</a:t>
            </a:r>
            <a:r>
              <a:rPr lang="fr-FR" dirty="0" smtClean="0"/>
              <a:t> </a:t>
            </a:r>
            <a:r>
              <a:rPr lang="fr-FR" dirty="0" err="1" smtClean="0"/>
              <a:t>Committees</a:t>
            </a:r>
            <a:r>
              <a:rPr lang="fr-FR" dirty="0" smtClean="0"/>
              <a:t> but </a:t>
            </a:r>
            <a:r>
              <a:rPr lang="fr-FR" dirty="0" err="1" smtClean="0"/>
              <a:t>imposed</a:t>
            </a:r>
            <a:r>
              <a:rPr lang="fr-FR" dirty="0" smtClean="0"/>
              <a:t> </a:t>
            </a:r>
            <a:r>
              <a:rPr lang="fr-FR" dirty="0" err="1" smtClean="0"/>
              <a:t>systematic</a:t>
            </a:r>
            <a:r>
              <a:rPr lang="fr-FR" dirty="0" smtClean="0"/>
              <a:t> </a:t>
            </a:r>
            <a:r>
              <a:rPr lang="fr-FR" dirty="0" err="1" smtClean="0"/>
              <a:t>cooperation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r>
              <a:rPr lang="fr-FR" dirty="0" smtClean="0"/>
              <a:t> an </a:t>
            </a:r>
            <a:r>
              <a:rPr lang="fr-FR" dirty="0" err="1" smtClean="0"/>
              <a:t>operational</a:t>
            </a:r>
            <a:r>
              <a:rPr lang="fr-FR" dirty="0" smtClean="0"/>
              <a:t> </a:t>
            </a:r>
            <a:r>
              <a:rPr lang="fr-FR" dirty="0" err="1" smtClean="0"/>
              <a:t>level</a:t>
            </a:r>
            <a:r>
              <a:rPr lang="fr-FR" dirty="0" smtClean="0"/>
              <a:t> in EU.</a:t>
            </a:r>
            <a:endParaRPr lang="fr-FR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Informed</a:t>
            </a:r>
            <a:r>
              <a:rPr lang="fr-FR" dirty="0" smtClean="0"/>
              <a:t> Consent</a:t>
            </a:r>
            <a:endParaRPr lang="fr-FR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In line </a:t>
            </a:r>
            <a:r>
              <a:rPr lang="fr-FR" dirty="0" err="1" smtClean="0"/>
              <a:t>with</a:t>
            </a:r>
            <a:r>
              <a:rPr lang="fr-FR" dirty="0" smtClean="0"/>
              <a:t> Article 3(2)a of the </a:t>
            </a:r>
            <a:r>
              <a:rPr lang="fr-FR" dirty="0" err="1" smtClean="0"/>
              <a:t>Chapter</a:t>
            </a:r>
            <a:r>
              <a:rPr lang="fr-FR" dirty="0" smtClean="0"/>
              <a:t> of </a:t>
            </a:r>
            <a:r>
              <a:rPr lang="fr-FR" dirty="0" err="1" smtClean="0"/>
              <a:t>Fundamental</a:t>
            </a:r>
            <a:r>
              <a:rPr lang="fr-FR" dirty="0" smtClean="0"/>
              <a:t> </a:t>
            </a:r>
            <a:r>
              <a:rPr lang="fr-FR" dirty="0" err="1" smtClean="0"/>
              <a:t>Rights</a:t>
            </a:r>
            <a:r>
              <a:rPr lang="fr-FR" dirty="0" smtClean="0"/>
              <a:t> of the EU, </a:t>
            </a:r>
            <a:r>
              <a:rPr lang="fr-FR" dirty="0" err="1" smtClean="0"/>
              <a:t>any</a:t>
            </a:r>
            <a:r>
              <a:rPr lang="fr-FR" dirty="0" smtClean="0"/>
              <a:t> intervention in the </a:t>
            </a:r>
            <a:r>
              <a:rPr lang="fr-FR" dirty="0" err="1" smtClean="0"/>
              <a:t>field</a:t>
            </a:r>
            <a:r>
              <a:rPr lang="fr-FR" dirty="0" smtClean="0"/>
              <a:t> of </a:t>
            </a:r>
            <a:r>
              <a:rPr lang="fr-FR" dirty="0" err="1" smtClean="0"/>
              <a:t>medicine</a:t>
            </a:r>
            <a:r>
              <a:rPr lang="fr-FR" dirty="0" smtClean="0"/>
              <a:t> and </a:t>
            </a:r>
            <a:r>
              <a:rPr lang="fr-FR" dirty="0" err="1" smtClean="0"/>
              <a:t>biology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not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performed</a:t>
            </a:r>
            <a:r>
              <a:rPr lang="fr-FR" dirty="0" smtClean="0"/>
              <a:t> </a:t>
            </a:r>
            <a:r>
              <a:rPr lang="fr-FR" dirty="0" err="1" smtClean="0"/>
              <a:t>without</a:t>
            </a:r>
            <a:r>
              <a:rPr lang="fr-FR" dirty="0" smtClean="0"/>
              <a:t> free and </a:t>
            </a:r>
            <a:r>
              <a:rPr lang="fr-FR" dirty="0" err="1" smtClean="0"/>
              <a:t>informed</a:t>
            </a:r>
            <a:r>
              <a:rPr lang="fr-FR" dirty="0" smtClean="0"/>
              <a:t> consent of the </a:t>
            </a:r>
            <a:r>
              <a:rPr lang="fr-FR" dirty="0" err="1" smtClean="0"/>
              <a:t>person</a:t>
            </a:r>
            <a:r>
              <a:rPr lang="fr-FR" dirty="0" smtClean="0"/>
              <a:t> </a:t>
            </a:r>
            <a:r>
              <a:rPr lang="fr-FR" dirty="0" err="1" smtClean="0"/>
              <a:t>concerned</a:t>
            </a:r>
            <a:endParaRPr lang="fr-FR" dirty="0"/>
          </a:p>
          <a:p>
            <a:r>
              <a:rPr lang="fr-FR" dirty="0" smtClean="0"/>
              <a:t>For Protection of </a:t>
            </a:r>
            <a:r>
              <a:rPr lang="fr-FR" dirty="0" err="1" smtClean="0"/>
              <a:t>personal</a:t>
            </a:r>
            <a:r>
              <a:rPr lang="fr-FR" dirty="0" smtClean="0"/>
              <a:t> Data: provisions of Directive 95/46/EC and </a:t>
            </a:r>
            <a:r>
              <a:rPr lang="fr-FR" dirty="0" err="1" smtClean="0"/>
              <a:t>Regulation</a:t>
            </a:r>
            <a:r>
              <a:rPr lang="fr-FR" dirty="0" smtClean="0"/>
              <a:t> (EC) N°45/2001 </a:t>
            </a:r>
            <a:r>
              <a:rPr lang="fr-FR" dirty="0" err="1" smtClean="0"/>
              <a:t>apply</a:t>
            </a:r>
            <a:r>
              <a:rPr lang="fr-FR" dirty="0" smtClean="0"/>
              <a:t>.</a:t>
            </a:r>
            <a:endParaRPr lang="fr-FR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Homeopathic</a:t>
            </a:r>
            <a:r>
              <a:rPr lang="fr-FR" dirty="0" smtClean="0"/>
              <a:t> </a:t>
            </a:r>
            <a:r>
              <a:rPr lang="fr-FR" dirty="0" err="1" smtClean="0"/>
              <a:t>proving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 smtClean="0"/>
              <a:t>Low</a:t>
            </a:r>
            <a:r>
              <a:rPr lang="fr-FR" dirty="0" smtClean="0"/>
              <a:t> </a:t>
            </a:r>
            <a:r>
              <a:rPr lang="fr-FR" dirty="0" err="1" smtClean="0"/>
              <a:t>interventional</a:t>
            </a:r>
            <a:r>
              <a:rPr lang="fr-FR" dirty="0" smtClean="0"/>
              <a:t> clinical trial (</a:t>
            </a:r>
            <a:r>
              <a:rPr lang="fr-FR" dirty="0" err="1" smtClean="0"/>
              <a:t>low</a:t>
            </a:r>
            <a:r>
              <a:rPr lang="fr-FR" dirty="0" smtClean="0"/>
              <a:t> </a:t>
            </a:r>
            <a:r>
              <a:rPr lang="fr-FR" dirty="0" err="1" smtClean="0"/>
              <a:t>risk</a:t>
            </a:r>
            <a:r>
              <a:rPr lang="fr-FR" dirty="0" smtClean="0"/>
              <a:t>) </a:t>
            </a:r>
            <a:r>
              <a:rPr lang="fr-FR" dirty="0" err="1" smtClean="0"/>
              <a:t>without</a:t>
            </a:r>
            <a:r>
              <a:rPr lang="fr-FR" dirty="0" smtClean="0"/>
              <a:t> </a:t>
            </a:r>
            <a:r>
              <a:rPr lang="fr-FR" dirty="0" err="1" smtClean="0"/>
              <a:t>needed</a:t>
            </a:r>
            <a:r>
              <a:rPr lang="fr-FR" dirty="0" smtClean="0"/>
              <a:t> </a:t>
            </a:r>
            <a:r>
              <a:rPr lang="fr-FR" dirty="0" err="1" smtClean="0"/>
              <a:t>advice</a:t>
            </a:r>
            <a:r>
              <a:rPr lang="fr-FR" dirty="0" smtClean="0"/>
              <a:t> of </a:t>
            </a:r>
            <a:r>
              <a:rPr lang="fr-FR" dirty="0" err="1" smtClean="0"/>
              <a:t>Ethics</a:t>
            </a:r>
            <a:r>
              <a:rPr lang="fr-FR" dirty="0" smtClean="0"/>
              <a:t> </a:t>
            </a:r>
            <a:r>
              <a:rPr lang="fr-FR" dirty="0" err="1" smtClean="0"/>
              <a:t>Committee</a:t>
            </a:r>
            <a:r>
              <a:rPr lang="fr-FR" dirty="0" smtClean="0"/>
              <a:t>?</a:t>
            </a:r>
          </a:p>
          <a:p>
            <a:r>
              <a:rPr lang="fr-FR" dirty="0" smtClean="0"/>
              <a:t>Arguments: </a:t>
            </a:r>
            <a:r>
              <a:rPr lang="fr-FR" dirty="0" err="1" smtClean="0"/>
              <a:t>registered</a:t>
            </a:r>
            <a:r>
              <a:rPr lang="fr-FR" dirty="0" smtClean="0"/>
              <a:t> (or </a:t>
            </a:r>
            <a:r>
              <a:rPr lang="fr-FR" dirty="0" err="1" smtClean="0"/>
              <a:t>notified</a:t>
            </a:r>
            <a:r>
              <a:rPr lang="fr-FR" dirty="0" smtClean="0"/>
              <a:t>) </a:t>
            </a:r>
            <a:r>
              <a:rPr lang="fr-FR" dirty="0" err="1" smtClean="0"/>
              <a:t>medicines</a:t>
            </a:r>
            <a:r>
              <a:rPr lang="fr-FR" dirty="0" smtClean="0"/>
              <a:t> – possible new </a:t>
            </a:r>
            <a:r>
              <a:rPr lang="fr-FR" dirty="0" err="1" smtClean="0"/>
              <a:t>medicines</a:t>
            </a:r>
            <a:r>
              <a:rPr lang="fr-FR" dirty="0" smtClean="0"/>
              <a:t> / </a:t>
            </a:r>
            <a:r>
              <a:rPr lang="en-GB" dirty="0"/>
              <a:t>very long tradition in </a:t>
            </a:r>
            <a:r>
              <a:rPr lang="en-GB" dirty="0" err="1" smtClean="0"/>
              <a:t>provings</a:t>
            </a:r>
            <a:r>
              <a:rPr lang="en-GB" dirty="0" smtClean="0"/>
              <a:t>, </a:t>
            </a:r>
            <a:r>
              <a:rPr lang="en-GB" dirty="0"/>
              <a:t>absence of contrary effects (very low risk</a:t>
            </a:r>
            <a:r>
              <a:rPr lang="en-GB" dirty="0" smtClean="0"/>
              <a:t>) / </a:t>
            </a:r>
            <a:r>
              <a:rPr lang="en-GB" dirty="0"/>
              <a:t>use of well-defined qualitative and safe medicines </a:t>
            </a:r>
            <a:r>
              <a:rPr lang="en-GB" dirty="0" smtClean="0"/>
              <a:t>(dilution </a:t>
            </a:r>
            <a:r>
              <a:rPr lang="en-GB" dirty="0"/>
              <a:t>above FSD</a:t>
            </a:r>
            <a:r>
              <a:rPr lang="en-GB" dirty="0" smtClean="0"/>
              <a:t>) / qualitative </a:t>
            </a:r>
            <a:r>
              <a:rPr lang="en-GB" dirty="0"/>
              <a:t>research design </a:t>
            </a:r>
            <a:r>
              <a:rPr lang="en-GB" dirty="0" smtClean="0"/>
              <a:t>/ part of </a:t>
            </a:r>
            <a:r>
              <a:rPr lang="en-GB" dirty="0"/>
              <a:t>education </a:t>
            </a:r>
            <a:r>
              <a:rPr lang="en-GB" dirty="0" smtClean="0"/>
              <a:t>program.</a:t>
            </a:r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180203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Clinical</a:t>
            </a:r>
            <a:r>
              <a:rPr lang="fr-BE" dirty="0" smtClean="0"/>
              <a:t> </a:t>
            </a:r>
            <a:r>
              <a:rPr lang="fr-BE" dirty="0" err="1" smtClean="0"/>
              <a:t>verification</a:t>
            </a:r>
            <a:r>
              <a:rPr lang="fr-BE" dirty="0" smtClean="0"/>
              <a:t> of </a:t>
            </a:r>
            <a:r>
              <a:rPr lang="fr-BE" dirty="0" err="1" smtClean="0"/>
              <a:t>homeopathic</a:t>
            </a:r>
            <a:r>
              <a:rPr lang="fr-BE" dirty="0" smtClean="0"/>
              <a:t> </a:t>
            </a:r>
            <a:r>
              <a:rPr lang="fr-BE" dirty="0" err="1" smtClean="0"/>
              <a:t>symptoms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47664" y="2060848"/>
            <a:ext cx="7086600" cy="3505200"/>
          </a:xfrm>
        </p:spPr>
        <p:txBody>
          <a:bodyPr/>
          <a:lstStyle/>
          <a:p>
            <a:r>
              <a:rPr lang="fr-BE" dirty="0" err="1" smtClean="0"/>
              <a:t>Non-interventional</a:t>
            </a:r>
            <a:r>
              <a:rPr lang="fr-BE" dirty="0" smtClean="0"/>
              <a:t> </a:t>
            </a:r>
            <a:r>
              <a:rPr lang="fr-BE" dirty="0" err="1" smtClean="0"/>
              <a:t>clinical</a:t>
            </a:r>
            <a:r>
              <a:rPr lang="fr-BE" dirty="0" smtClean="0"/>
              <a:t> trial for </a:t>
            </a:r>
            <a:r>
              <a:rPr lang="fr-BE" dirty="0" err="1" smtClean="0"/>
              <a:t>already</a:t>
            </a:r>
            <a:r>
              <a:rPr lang="fr-BE" dirty="0" smtClean="0"/>
              <a:t> </a:t>
            </a:r>
            <a:r>
              <a:rPr lang="fr-BE" dirty="0" err="1" smtClean="0"/>
              <a:t>registered</a:t>
            </a:r>
            <a:r>
              <a:rPr lang="fr-BE" dirty="0" smtClean="0"/>
              <a:t> (or </a:t>
            </a:r>
            <a:r>
              <a:rPr lang="fr-BE" dirty="0" err="1" smtClean="0"/>
              <a:t>notified</a:t>
            </a:r>
            <a:r>
              <a:rPr lang="fr-BE" dirty="0" smtClean="0"/>
              <a:t>) </a:t>
            </a:r>
            <a:r>
              <a:rPr lang="fr-BE" dirty="0" err="1" smtClean="0"/>
              <a:t>homeopathic</a:t>
            </a:r>
            <a:r>
              <a:rPr lang="fr-BE" dirty="0" smtClean="0"/>
              <a:t> </a:t>
            </a:r>
            <a:r>
              <a:rPr lang="fr-BE" dirty="0" err="1" smtClean="0"/>
              <a:t>medicines</a:t>
            </a:r>
            <a:r>
              <a:rPr lang="fr-BE" dirty="0" smtClean="0"/>
              <a:t>?</a:t>
            </a:r>
          </a:p>
          <a:p>
            <a:r>
              <a:rPr lang="fr-BE" dirty="0" err="1"/>
              <a:t>Non-interventional</a:t>
            </a:r>
            <a:r>
              <a:rPr lang="fr-BE" dirty="0"/>
              <a:t> </a:t>
            </a:r>
            <a:r>
              <a:rPr lang="fr-BE" dirty="0" err="1"/>
              <a:t>clinical</a:t>
            </a:r>
            <a:r>
              <a:rPr lang="fr-BE" dirty="0"/>
              <a:t> trial for </a:t>
            </a:r>
            <a:r>
              <a:rPr lang="fr-BE" dirty="0" smtClean="0"/>
              <a:t>non-</a:t>
            </a:r>
            <a:r>
              <a:rPr lang="fr-BE" dirty="0" err="1" smtClean="0"/>
              <a:t>registered</a:t>
            </a:r>
            <a:r>
              <a:rPr lang="fr-BE" dirty="0" smtClean="0"/>
              <a:t> </a:t>
            </a:r>
            <a:r>
              <a:rPr lang="fr-BE" dirty="0"/>
              <a:t>(or </a:t>
            </a:r>
            <a:r>
              <a:rPr lang="fr-BE" dirty="0" err="1"/>
              <a:t>notified</a:t>
            </a:r>
            <a:r>
              <a:rPr lang="fr-BE" dirty="0"/>
              <a:t>) </a:t>
            </a:r>
            <a:r>
              <a:rPr lang="fr-BE" dirty="0" err="1"/>
              <a:t>homeopathic</a:t>
            </a:r>
            <a:r>
              <a:rPr lang="fr-BE" dirty="0"/>
              <a:t> </a:t>
            </a:r>
            <a:r>
              <a:rPr lang="fr-BE" dirty="0" err="1"/>
              <a:t>medicines</a:t>
            </a:r>
            <a:r>
              <a:rPr lang="fr-BE" dirty="0" smtClean="0"/>
              <a:t>?</a:t>
            </a:r>
          </a:p>
          <a:p>
            <a:r>
              <a:rPr lang="en-GB" dirty="0" smtClean="0"/>
              <a:t>Single </a:t>
            </a:r>
            <a:r>
              <a:rPr lang="en-GB" dirty="0"/>
              <a:t>case reports / </a:t>
            </a:r>
            <a:r>
              <a:rPr lang="en-GB" dirty="0" smtClean="0"/>
              <a:t>Private </a:t>
            </a:r>
            <a:r>
              <a:rPr lang="en-GB" dirty="0"/>
              <a:t>single database reports / </a:t>
            </a:r>
            <a:r>
              <a:rPr lang="en-GB" dirty="0" smtClean="0"/>
              <a:t>International </a:t>
            </a:r>
            <a:r>
              <a:rPr lang="en-GB" dirty="0"/>
              <a:t>databank </a:t>
            </a:r>
            <a:r>
              <a:rPr lang="en-GB" dirty="0" smtClean="0"/>
              <a:t>collection? </a:t>
            </a:r>
          </a:p>
          <a:p>
            <a:r>
              <a:rPr lang="en-GB" dirty="0" smtClean="0"/>
              <a:t>Prospective surveys (same argument as for </a:t>
            </a:r>
            <a:r>
              <a:rPr lang="en-GB" dirty="0" err="1" smtClean="0"/>
              <a:t>provings</a:t>
            </a:r>
            <a:r>
              <a:rPr lang="en-GB" dirty="0" smtClean="0"/>
              <a:t>)?</a:t>
            </a:r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8919379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Cohort</a:t>
            </a:r>
            <a:r>
              <a:rPr lang="fr-BE" dirty="0" smtClean="0"/>
              <a:t> </a:t>
            </a:r>
            <a:r>
              <a:rPr lang="fr-BE" dirty="0" err="1" smtClean="0"/>
              <a:t>studies</a:t>
            </a:r>
            <a:r>
              <a:rPr lang="fr-BE" dirty="0" smtClean="0"/>
              <a:t> (</a:t>
            </a:r>
            <a:r>
              <a:rPr lang="fr-BE" dirty="0" err="1" smtClean="0"/>
              <a:t>observational</a:t>
            </a:r>
            <a:r>
              <a:rPr lang="fr-BE" dirty="0" smtClean="0"/>
              <a:t>)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err="1" smtClean="0"/>
              <a:t>Non-interventional</a:t>
            </a:r>
            <a:r>
              <a:rPr lang="fr-BE" dirty="0" smtClean="0"/>
              <a:t> </a:t>
            </a:r>
            <a:r>
              <a:rPr lang="fr-BE" dirty="0" err="1" smtClean="0"/>
              <a:t>clinical</a:t>
            </a:r>
            <a:r>
              <a:rPr lang="fr-BE" dirty="0" smtClean="0"/>
              <a:t> trial for </a:t>
            </a:r>
            <a:r>
              <a:rPr lang="fr-BE" dirty="0" err="1" smtClean="0"/>
              <a:t>already</a:t>
            </a:r>
            <a:r>
              <a:rPr lang="fr-BE" dirty="0" smtClean="0"/>
              <a:t> </a:t>
            </a:r>
            <a:r>
              <a:rPr lang="fr-BE" dirty="0" err="1" smtClean="0"/>
              <a:t>registered</a:t>
            </a:r>
            <a:r>
              <a:rPr lang="fr-BE" dirty="0" smtClean="0"/>
              <a:t> (or </a:t>
            </a:r>
            <a:r>
              <a:rPr lang="fr-BE" dirty="0" err="1" smtClean="0"/>
              <a:t>notified</a:t>
            </a:r>
            <a:r>
              <a:rPr lang="fr-BE" dirty="0" smtClean="0"/>
              <a:t>) </a:t>
            </a:r>
            <a:r>
              <a:rPr lang="fr-BE" dirty="0" err="1" smtClean="0"/>
              <a:t>homeopathic</a:t>
            </a:r>
            <a:r>
              <a:rPr lang="fr-BE" dirty="0" smtClean="0"/>
              <a:t> </a:t>
            </a:r>
            <a:r>
              <a:rPr lang="fr-BE" dirty="0" err="1" smtClean="0"/>
              <a:t>medicines</a:t>
            </a:r>
            <a:r>
              <a:rPr lang="fr-BE" dirty="0" smtClean="0"/>
              <a:t>?</a:t>
            </a:r>
          </a:p>
          <a:p>
            <a:r>
              <a:rPr lang="fr-BE" dirty="0" smtClean="0"/>
              <a:t>Argument: observation of </a:t>
            </a:r>
            <a:r>
              <a:rPr lang="fr-BE" dirty="0" err="1" smtClean="0"/>
              <a:t>daily</a:t>
            </a:r>
            <a:r>
              <a:rPr lang="fr-BE" dirty="0" smtClean="0"/>
              <a:t> practice, </a:t>
            </a:r>
            <a:r>
              <a:rPr lang="fr-BE" dirty="0" err="1" smtClean="0"/>
              <a:t>sometimes</a:t>
            </a:r>
            <a:r>
              <a:rPr lang="fr-BE" dirty="0" smtClean="0">
                <a:solidFill>
                  <a:srgbClr val="FF0000"/>
                </a:solidFill>
              </a:rPr>
              <a:t> </a:t>
            </a:r>
            <a:r>
              <a:rPr lang="fr-BE" dirty="0" err="1" smtClean="0"/>
              <a:t>using</a:t>
            </a:r>
            <a:r>
              <a:rPr lang="fr-BE" dirty="0" smtClean="0"/>
              <a:t> open control groups / ECHO </a:t>
            </a:r>
            <a:r>
              <a:rPr lang="fr-BE" dirty="0" err="1" smtClean="0"/>
              <a:t>Economic</a:t>
            </a:r>
            <a:r>
              <a:rPr lang="fr-BE" dirty="0" smtClean="0"/>
              <a:t>, </a:t>
            </a:r>
            <a:r>
              <a:rPr lang="fr-BE" dirty="0" err="1" smtClean="0"/>
              <a:t>Clinical</a:t>
            </a:r>
            <a:r>
              <a:rPr lang="fr-BE" dirty="0" smtClean="0"/>
              <a:t> and Patient-Centred </a:t>
            </a:r>
            <a:r>
              <a:rPr lang="fr-BE" dirty="0" err="1" smtClean="0"/>
              <a:t>Outcomes</a:t>
            </a:r>
            <a:r>
              <a:rPr lang="fr-BE" dirty="0" smtClean="0"/>
              <a:t> / </a:t>
            </a:r>
            <a:r>
              <a:rPr lang="fr-BE" dirty="0" err="1" smtClean="0"/>
              <a:t>Cost-efficiency</a:t>
            </a:r>
            <a:r>
              <a:rPr lang="fr-BE" dirty="0" smtClean="0"/>
              <a:t> / </a:t>
            </a:r>
            <a:r>
              <a:rPr lang="fr-BE" dirty="0" err="1" smtClean="0"/>
              <a:t>QoL</a:t>
            </a:r>
            <a:endParaRPr lang="fr-BE" dirty="0" smtClean="0"/>
          </a:p>
          <a:p>
            <a:pPr marL="0" indent="0">
              <a:buNone/>
            </a:pPr>
            <a:r>
              <a:rPr lang="fr-BE" dirty="0" smtClean="0"/>
              <a:t>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8876341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Randomised</a:t>
            </a:r>
            <a:r>
              <a:rPr lang="fr-BE" dirty="0" smtClean="0"/>
              <a:t> </a:t>
            </a:r>
            <a:r>
              <a:rPr lang="fr-BE" dirty="0" err="1" smtClean="0"/>
              <a:t>Controlled</a:t>
            </a:r>
            <a:r>
              <a:rPr lang="fr-BE" dirty="0" smtClean="0"/>
              <a:t> Trials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/>
              <a:t>Clinical </a:t>
            </a:r>
            <a:r>
              <a:rPr lang="fr-FR" b="1" dirty="0" err="1"/>
              <a:t>Research</a:t>
            </a:r>
            <a:r>
              <a:rPr lang="fr-FR" b="1" dirty="0"/>
              <a:t> </a:t>
            </a:r>
            <a:r>
              <a:rPr lang="fr-FR" dirty="0"/>
              <a:t>on </a:t>
            </a:r>
            <a:r>
              <a:rPr lang="fr-FR" dirty="0" err="1"/>
              <a:t>medicinal</a:t>
            </a:r>
            <a:r>
              <a:rPr lang="fr-FR" dirty="0"/>
              <a:t> </a:t>
            </a:r>
            <a:r>
              <a:rPr lang="fr-FR" dirty="0" err="1" smtClean="0"/>
              <a:t>products</a:t>
            </a:r>
            <a:r>
              <a:rPr lang="fr-FR" dirty="0" smtClean="0"/>
              <a:t>, </a:t>
            </a:r>
            <a:r>
              <a:rPr lang="fr-FR" dirty="0" err="1" smtClean="0"/>
              <a:t>totally</a:t>
            </a:r>
            <a:r>
              <a:rPr lang="fr-FR" dirty="0" smtClean="0"/>
              <a:t> </a:t>
            </a:r>
            <a:r>
              <a:rPr lang="fr-FR" dirty="0" err="1" smtClean="0"/>
              <a:t>under</a:t>
            </a:r>
            <a:r>
              <a:rPr lang="fr-FR" dirty="0" smtClean="0"/>
              <a:t> the scope of the </a:t>
            </a:r>
            <a:r>
              <a:rPr lang="fr-FR" dirty="0" err="1" smtClean="0"/>
              <a:t>Repealing</a:t>
            </a:r>
            <a:r>
              <a:rPr lang="fr-FR" dirty="0" smtClean="0"/>
              <a:t> </a:t>
            </a:r>
            <a:r>
              <a:rPr lang="fr-FR" dirty="0"/>
              <a:t>EU Directive </a:t>
            </a:r>
            <a:r>
              <a:rPr lang="fr-FR" dirty="0" smtClean="0"/>
              <a:t>2001/20/EC</a:t>
            </a:r>
            <a:endParaRPr lang="fr-FR" dirty="0"/>
          </a:p>
          <a:p>
            <a:r>
              <a:rPr lang="fr-BE" dirty="0" err="1" smtClean="0"/>
              <a:t>Specific</a:t>
            </a:r>
            <a:r>
              <a:rPr lang="fr-BE" dirty="0" smtClean="0"/>
              <a:t> </a:t>
            </a:r>
            <a:r>
              <a:rPr lang="fr-BE" dirty="0" err="1" smtClean="0"/>
              <a:t>needs</a:t>
            </a:r>
            <a:r>
              <a:rPr lang="fr-BE" dirty="0" smtClean="0"/>
              <a:t>: </a:t>
            </a:r>
            <a:r>
              <a:rPr lang="fr-BE" dirty="0" err="1" smtClean="0"/>
              <a:t>Ethics</a:t>
            </a:r>
            <a:r>
              <a:rPr lang="fr-BE" dirty="0" smtClean="0"/>
              <a:t> </a:t>
            </a:r>
            <a:r>
              <a:rPr lang="fr-BE" dirty="0" err="1" smtClean="0"/>
              <a:t>Committees</a:t>
            </a:r>
            <a:r>
              <a:rPr lang="fr-BE" dirty="0" smtClean="0"/>
              <a:t> </a:t>
            </a:r>
            <a:r>
              <a:rPr lang="fr-BE" dirty="0" err="1"/>
              <a:t>c</a:t>
            </a:r>
            <a:r>
              <a:rPr lang="fr-BE" dirty="0" err="1" smtClean="0"/>
              <a:t>ompetent</a:t>
            </a:r>
            <a:r>
              <a:rPr lang="fr-BE" dirty="0" smtClean="0"/>
              <a:t> in the use of </a:t>
            </a:r>
            <a:r>
              <a:rPr lang="fr-BE" dirty="0" err="1" smtClean="0"/>
              <a:t>homeopathic</a:t>
            </a:r>
            <a:r>
              <a:rPr lang="fr-BE" dirty="0" smtClean="0"/>
              <a:t> </a:t>
            </a:r>
            <a:r>
              <a:rPr lang="fr-BE" dirty="0" err="1" smtClean="0"/>
              <a:t>medicines</a:t>
            </a:r>
            <a:r>
              <a:rPr lang="fr-BE" dirty="0" smtClean="0"/>
              <a:t> (not </a:t>
            </a:r>
            <a:r>
              <a:rPr lang="fr-BE" dirty="0" err="1" smtClean="0"/>
              <a:t>necessarily</a:t>
            </a:r>
            <a:r>
              <a:rPr lang="fr-BE" dirty="0" smtClean="0"/>
              <a:t> in the MS?) / N</a:t>
            </a:r>
            <a:r>
              <a:rPr lang="fr-FR" dirty="0" err="1" smtClean="0"/>
              <a:t>ecessary</a:t>
            </a:r>
            <a:r>
              <a:rPr lang="fr-FR" dirty="0" smtClean="0"/>
              <a:t> </a:t>
            </a:r>
            <a:r>
              <a:rPr lang="fr-FR" dirty="0"/>
              <a:t>qualifications and </a:t>
            </a:r>
            <a:r>
              <a:rPr lang="fr-FR" dirty="0" err="1"/>
              <a:t>experience</a:t>
            </a:r>
            <a:r>
              <a:rPr lang="fr-FR" dirty="0"/>
              <a:t> </a:t>
            </a:r>
            <a:r>
              <a:rPr lang="fr-FR" dirty="0" smtClean="0"/>
              <a:t>in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domain</a:t>
            </a:r>
            <a:r>
              <a:rPr lang="fr-FR" dirty="0" smtClean="0"/>
              <a:t> </a:t>
            </a:r>
            <a:r>
              <a:rPr lang="fr-FR" dirty="0" err="1" smtClean="0"/>
              <a:t>also</a:t>
            </a:r>
            <a:r>
              <a:rPr lang="fr-FR" dirty="0" smtClean="0"/>
              <a:t> for </a:t>
            </a:r>
            <a:r>
              <a:rPr lang="fr-FR" dirty="0" err="1" smtClean="0"/>
              <a:t>consulted</a:t>
            </a:r>
            <a:r>
              <a:rPr lang="fr-FR" dirty="0" smtClean="0"/>
              <a:t> </a:t>
            </a:r>
            <a:r>
              <a:rPr lang="fr-FR" dirty="0" err="1" smtClean="0"/>
              <a:t>lay</a:t>
            </a:r>
            <a:r>
              <a:rPr lang="fr-FR" dirty="0" smtClean="0"/>
              <a:t> people.</a:t>
            </a:r>
            <a:r>
              <a:rPr lang="fr-BE" dirty="0" smtClean="0"/>
              <a:t>  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1454202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Systematic reviews of RCTs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Not in the scope of </a:t>
            </a:r>
            <a:r>
              <a:rPr lang="fr-BE" dirty="0" err="1" smtClean="0"/>
              <a:t>this</a:t>
            </a:r>
            <a:r>
              <a:rPr lang="fr-BE" dirty="0" smtClean="0"/>
              <a:t> directive.</a:t>
            </a:r>
          </a:p>
          <a:p>
            <a:r>
              <a:rPr lang="fr-BE" dirty="0" err="1" smtClean="0"/>
              <a:t>Needs</a:t>
            </a:r>
            <a:r>
              <a:rPr lang="fr-BE" dirty="0" smtClean="0"/>
              <a:t>: </a:t>
            </a:r>
            <a:r>
              <a:rPr lang="fr-FR" dirty="0" err="1"/>
              <a:t>necessary</a:t>
            </a:r>
            <a:r>
              <a:rPr lang="fr-FR" dirty="0"/>
              <a:t> qualifications and </a:t>
            </a:r>
            <a:r>
              <a:rPr lang="fr-FR" dirty="0" err="1" smtClean="0"/>
              <a:t>experience</a:t>
            </a:r>
            <a:r>
              <a:rPr lang="fr-FR" dirty="0" smtClean="0"/>
              <a:t> in the </a:t>
            </a:r>
            <a:r>
              <a:rPr lang="fr-FR" dirty="0" err="1" smtClean="0"/>
              <a:t>domain</a:t>
            </a:r>
            <a:r>
              <a:rPr lang="fr-FR" dirty="0" smtClean="0"/>
              <a:t> (</a:t>
            </a:r>
            <a:r>
              <a:rPr lang="fr-FR" dirty="0" err="1" smtClean="0"/>
              <a:t>see</a:t>
            </a:r>
            <a:r>
              <a:rPr lang="fr-FR" dirty="0" smtClean="0"/>
              <a:t> Model </a:t>
            </a:r>
            <a:r>
              <a:rPr lang="fr-FR" dirty="0" err="1" smtClean="0"/>
              <a:t>Validity</a:t>
            </a:r>
            <a:r>
              <a:rPr lang="fr-FR" dirty="0" smtClean="0"/>
              <a:t>: </a:t>
            </a:r>
            <a:r>
              <a:rPr lang="en-US" i="1" dirty="0"/>
              <a:t>BMC Medical Research Methodology </a:t>
            </a:r>
            <a:r>
              <a:rPr lang="en-US" dirty="0"/>
              <a:t>2012, </a:t>
            </a:r>
            <a:r>
              <a:rPr lang="en-US" b="1" dirty="0"/>
              <a:t>12</a:t>
            </a:r>
            <a:r>
              <a:rPr lang="en-US" dirty="0"/>
              <a:t>:49 </a:t>
            </a:r>
            <a:r>
              <a:rPr lang="en-US" dirty="0" smtClean="0"/>
              <a:t>doi:10.1186/1471-2288-12-49)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2692117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Other</a:t>
            </a:r>
            <a:r>
              <a:rPr lang="fr-FR" dirty="0" smtClean="0"/>
              <a:t> aspects</a:t>
            </a:r>
            <a:endParaRPr lang="fr-FR" dirty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Conflicts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of 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interest</a:t>
            </a:r>
          </a:p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EU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Contact 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person</a:t>
            </a:r>
          </a:p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GMPs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GB" sz="2000" b="1" dirty="0" err="1">
                <a:latin typeface="Arial" pitchFamily="34" charset="0"/>
                <a:cs typeface="Arial" pitchFamily="34" charset="0"/>
              </a:rPr>
              <a:t>Magistral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preparation for new medicine &amp; Officinal preparation following a </a:t>
            </a:r>
            <a:r>
              <a:rPr lang="en-GB" sz="2000" b="1" dirty="0" err="1" smtClean="0">
                <a:latin typeface="Arial" pitchFamily="34" charset="0"/>
                <a:cs typeface="Arial" pitchFamily="34" charset="0"/>
              </a:rPr>
              <a:t>monography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 in an official </a:t>
            </a:r>
            <a:r>
              <a:rPr lang="en-GB" sz="2000" b="1" dirty="0" err="1" smtClean="0">
                <a:latin typeface="Arial" pitchFamily="34" charset="0"/>
                <a:cs typeface="Arial" pitchFamily="34" charset="0"/>
              </a:rPr>
              <a:t>pharmacopoiea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Safety reporting</a:t>
            </a:r>
          </a:p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Part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I Harmonized advice &amp; Part II National 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advice: Agencies? Standardised documents for homeopathic medicines research?</a:t>
            </a:r>
          </a:p>
          <a:p>
            <a:r>
              <a:rPr lang="en-GB" sz="2000" b="1" dirty="0" smtClean="0">
                <a:latin typeface="Arial" pitchFamily="34" charset="0"/>
                <a:cs typeface="Arial" pitchFamily="34" charset="0"/>
              </a:rPr>
              <a:t>Priorities from Agencies for the Registration </a:t>
            </a:r>
            <a:r>
              <a:rPr lang="en-GB" sz="2000" b="1" dirty="0">
                <a:latin typeface="Arial" pitchFamily="34" charset="0"/>
                <a:cs typeface="Arial" pitchFamily="34" charset="0"/>
              </a:rPr>
              <a:t>of Homeopathic Medicines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. Facilitation procedures?</a:t>
            </a:r>
            <a:endParaRPr lang="fr-BE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Conclusion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err="1" smtClean="0"/>
              <a:t>Needed</a:t>
            </a:r>
            <a:r>
              <a:rPr lang="fr-BE" dirty="0" smtClean="0"/>
              <a:t> </a:t>
            </a:r>
            <a:r>
              <a:rPr lang="fr-BE" dirty="0" err="1" smtClean="0"/>
              <a:t>specific</a:t>
            </a:r>
            <a:r>
              <a:rPr lang="fr-BE" dirty="0" smtClean="0"/>
              <a:t> </a:t>
            </a:r>
            <a:r>
              <a:rPr lang="fr-BE" dirty="0" err="1" smtClean="0"/>
              <a:t>approach</a:t>
            </a:r>
            <a:r>
              <a:rPr lang="fr-BE" dirty="0" smtClean="0"/>
              <a:t> for </a:t>
            </a:r>
            <a:r>
              <a:rPr lang="fr-BE" dirty="0" err="1" smtClean="0"/>
              <a:t>several</a:t>
            </a:r>
            <a:r>
              <a:rPr lang="fr-BE" dirty="0" smtClean="0"/>
              <a:t> aspects of </a:t>
            </a:r>
            <a:r>
              <a:rPr lang="fr-BE" dirty="0" err="1" smtClean="0"/>
              <a:t>research</a:t>
            </a:r>
            <a:r>
              <a:rPr lang="fr-BE" dirty="0" smtClean="0"/>
              <a:t> on </a:t>
            </a:r>
            <a:r>
              <a:rPr lang="fr-BE" dirty="0" err="1" smtClean="0"/>
              <a:t>homeopathic</a:t>
            </a:r>
            <a:r>
              <a:rPr lang="fr-BE" dirty="0" smtClean="0"/>
              <a:t> </a:t>
            </a:r>
            <a:r>
              <a:rPr lang="fr-BE" dirty="0" err="1" smtClean="0"/>
              <a:t>medicines</a:t>
            </a:r>
            <a:r>
              <a:rPr lang="fr-BE" dirty="0" smtClean="0"/>
              <a:t>?</a:t>
            </a:r>
          </a:p>
          <a:p>
            <a:r>
              <a:rPr lang="fr-BE" dirty="0" err="1" smtClean="0"/>
              <a:t>Needed</a:t>
            </a:r>
            <a:r>
              <a:rPr lang="fr-BE" dirty="0" smtClean="0"/>
              <a:t> position </a:t>
            </a:r>
            <a:r>
              <a:rPr lang="fr-BE" dirty="0" err="1" smtClean="0"/>
              <a:t>paper</a:t>
            </a:r>
            <a:r>
              <a:rPr lang="fr-BE" dirty="0" smtClean="0"/>
              <a:t>, </a:t>
            </a:r>
            <a:r>
              <a:rPr lang="fr-BE" dirty="0" err="1" smtClean="0"/>
              <a:t>taking</a:t>
            </a:r>
            <a:r>
              <a:rPr lang="fr-BE" dirty="0" smtClean="0"/>
              <a:t> </a:t>
            </a:r>
            <a:r>
              <a:rPr lang="fr-BE" dirty="0" err="1" smtClean="0"/>
              <a:t>into</a:t>
            </a:r>
            <a:r>
              <a:rPr lang="fr-BE" dirty="0" smtClean="0"/>
              <a:t> </a:t>
            </a:r>
            <a:r>
              <a:rPr lang="fr-BE" dirty="0" err="1" smtClean="0"/>
              <a:t>account</a:t>
            </a:r>
            <a:r>
              <a:rPr lang="fr-BE" dirty="0" smtClean="0"/>
              <a:t> the EU Directive (Registration of </a:t>
            </a:r>
            <a:r>
              <a:rPr lang="fr-BE" dirty="0" err="1" smtClean="0"/>
              <a:t>homeopathic</a:t>
            </a:r>
            <a:r>
              <a:rPr lang="fr-BE" dirty="0" smtClean="0"/>
              <a:t> </a:t>
            </a:r>
            <a:r>
              <a:rPr lang="fr-BE" dirty="0" err="1" smtClean="0"/>
              <a:t>medicines</a:t>
            </a:r>
            <a:r>
              <a:rPr lang="fr-BE" dirty="0" smtClean="0"/>
              <a:t>  </a:t>
            </a:r>
            <a:r>
              <a:rPr lang="fr-BE" dirty="0"/>
              <a:t>-</a:t>
            </a:r>
            <a:r>
              <a:rPr lang="fr-BE" dirty="0" smtClean="0"/>
              <a:t> Directive 2001/83/EC)?</a:t>
            </a:r>
            <a:endParaRPr lang="fr-BE" sz="2400" dirty="0"/>
          </a:p>
        </p:txBody>
      </p:sp>
    </p:spTree>
    <p:extLst>
      <p:ext uri="{BB962C8B-B14F-4D97-AF65-F5344CB8AC3E}">
        <p14:creationId xmlns:p14="http://schemas.microsoft.com/office/powerpoint/2010/main" val="27043036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Recommending a Strategy">
  <a:themeElements>
    <a:clrScheme name="Office Theme 1">
      <a:dk1>
        <a:srgbClr val="009999"/>
      </a:dk1>
      <a:lt1>
        <a:srgbClr val="FFFFFF"/>
      </a:lt1>
      <a:dk2>
        <a:srgbClr val="000066"/>
      </a:dk2>
      <a:lt2>
        <a:srgbClr val="339966"/>
      </a:lt2>
      <a:accent1>
        <a:srgbClr val="00CC99"/>
      </a:accent1>
      <a:accent2>
        <a:srgbClr val="0099CC"/>
      </a:accent2>
      <a:accent3>
        <a:srgbClr val="AAAAB8"/>
      </a:accent3>
      <a:accent4>
        <a:srgbClr val="DADADA"/>
      </a:accent4>
      <a:accent5>
        <a:srgbClr val="AAE2CA"/>
      </a:accent5>
      <a:accent6>
        <a:srgbClr val="008AB9"/>
      </a:accent6>
      <a:hlink>
        <a:srgbClr val="336699"/>
      </a:hlink>
      <a:folHlink>
        <a:srgbClr val="B2B2B2"/>
      </a:folHlink>
    </a:clrScheme>
    <a:fontScheme name="Office Them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9999"/>
        </a:dk1>
        <a:lt1>
          <a:srgbClr val="FFFFFF"/>
        </a:lt1>
        <a:dk2>
          <a:srgbClr val="000066"/>
        </a:dk2>
        <a:lt2>
          <a:srgbClr val="339966"/>
        </a:lt2>
        <a:accent1>
          <a:srgbClr val="00CC99"/>
        </a:accent1>
        <a:accent2>
          <a:srgbClr val="0099CC"/>
        </a:accent2>
        <a:accent3>
          <a:srgbClr val="AAAAB8"/>
        </a:accent3>
        <a:accent4>
          <a:srgbClr val="DADADA"/>
        </a:accent4>
        <a:accent5>
          <a:srgbClr val="AAE2CA"/>
        </a:accent5>
        <a:accent6>
          <a:srgbClr val="008AB9"/>
        </a:accent6>
        <a:hlink>
          <a:srgbClr val="33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9900"/>
        </a:dk2>
        <a:lt2>
          <a:srgbClr val="CC0000"/>
        </a:lt2>
        <a:accent1>
          <a:srgbClr val="CC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2D2DB9"/>
        </a:accent6>
        <a:hlink>
          <a:srgbClr val="00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333399"/>
        </a:dk1>
        <a:lt1>
          <a:srgbClr val="FFFFCC"/>
        </a:lt1>
        <a:dk2>
          <a:srgbClr val="000000"/>
        </a:dk2>
        <a:lt2>
          <a:srgbClr val="0000FF"/>
        </a:lt2>
        <a:accent1>
          <a:srgbClr val="800000"/>
        </a:accent1>
        <a:accent2>
          <a:srgbClr val="3366CC"/>
        </a:accent2>
        <a:accent3>
          <a:srgbClr val="AAAAAA"/>
        </a:accent3>
        <a:accent4>
          <a:srgbClr val="DADAAE"/>
        </a:accent4>
        <a:accent5>
          <a:srgbClr val="C0AAAA"/>
        </a:accent5>
        <a:accent6>
          <a:srgbClr val="2D5CB9"/>
        </a:accent6>
        <a:hlink>
          <a:srgbClr val="FF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CC3300"/>
        </a:dk1>
        <a:lt1>
          <a:srgbClr val="FFFFCC"/>
        </a:lt1>
        <a:dk2>
          <a:srgbClr val="000000"/>
        </a:dk2>
        <a:lt2>
          <a:srgbClr val="CC6600"/>
        </a:lt2>
        <a:accent1>
          <a:srgbClr val="993300"/>
        </a:accent1>
        <a:accent2>
          <a:srgbClr val="808000"/>
        </a:accent2>
        <a:accent3>
          <a:srgbClr val="AAAAAA"/>
        </a:accent3>
        <a:accent4>
          <a:srgbClr val="DADAAE"/>
        </a:accent4>
        <a:accent5>
          <a:srgbClr val="CAADAA"/>
        </a:accent5>
        <a:accent6>
          <a:srgbClr val="7373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66CCFF"/>
        </a:dk1>
        <a:lt1>
          <a:srgbClr val="CCECFF"/>
        </a:lt1>
        <a:dk2>
          <a:srgbClr val="000000"/>
        </a:dk2>
        <a:lt2>
          <a:srgbClr val="9999FF"/>
        </a:lt2>
        <a:accent1>
          <a:srgbClr val="FFFFFF"/>
        </a:accent1>
        <a:accent2>
          <a:srgbClr val="99CCFF"/>
        </a:accent2>
        <a:accent3>
          <a:srgbClr val="AAAAAA"/>
        </a:accent3>
        <a:accent4>
          <a:srgbClr val="AEC9DA"/>
        </a:accent4>
        <a:accent5>
          <a:srgbClr val="FFFFFF"/>
        </a:accent5>
        <a:accent6>
          <a:srgbClr val="8AB9E7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993366"/>
        </a:dk1>
        <a:lt1>
          <a:srgbClr val="FFFFCC"/>
        </a:lt1>
        <a:dk2>
          <a:srgbClr val="333399"/>
        </a:dk2>
        <a:lt2>
          <a:srgbClr val="0066FF"/>
        </a:lt2>
        <a:accent1>
          <a:srgbClr val="6600FF"/>
        </a:accent1>
        <a:accent2>
          <a:srgbClr val="0099CC"/>
        </a:accent2>
        <a:accent3>
          <a:srgbClr val="ADADCA"/>
        </a:accent3>
        <a:accent4>
          <a:srgbClr val="DADAAE"/>
        </a:accent4>
        <a:accent5>
          <a:srgbClr val="B8AAFF"/>
        </a:accent5>
        <a:accent6>
          <a:srgbClr val="008AB9"/>
        </a:accent6>
        <a:hlink>
          <a:srgbClr val="66FF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993366"/>
        </a:dk1>
        <a:lt1>
          <a:srgbClr val="EAEAEA"/>
        </a:lt1>
        <a:dk2>
          <a:srgbClr val="660066"/>
        </a:dk2>
        <a:lt2>
          <a:srgbClr val="CC0000"/>
        </a:lt2>
        <a:accent1>
          <a:srgbClr val="A50021"/>
        </a:accent1>
        <a:accent2>
          <a:srgbClr val="660033"/>
        </a:accent2>
        <a:accent3>
          <a:srgbClr val="B8AAB8"/>
        </a:accent3>
        <a:accent4>
          <a:srgbClr val="C8C8C8"/>
        </a:accent4>
        <a:accent5>
          <a:srgbClr val="CFAAAB"/>
        </a:accent5>
        <a:accent6>
          <a:srgbClr val="5C00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ED58C84-3E5E-4BDA-A853-932CC59171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Recommending a Strategy</Template>
  <TotalTime>294</TotalTime>
  <Words>562</Words>
  <Application>Microsoft Office PowerPoint</Application>
  <PresentationFormat>On-screen Show (4:3)</PresentationFormat>
  <Paragraphs>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Times New Roman</vt:lpstr>
      <vt:lpstr>Wingdings</vt:lpstr>
      <vt:lpstr>Recommending a Strategy</vt:lpstr>
      <vt:lpstr>Clinical trials on medicinal products for human use</vt:lpstr>
      <vt:lpstr>Scope</vt:lpstr>
      <vt:lpstr>Aims</vt:lpstr>
      <vt:lpstr>Needs</vt:lpstr>
      <vt:lpstr>Authorisation of a clinical trial not linked to scientific advice</vt:lpstr>
      <vt:lpstr>Informed Consent</vt:lpstr>
      <vt:lpstr>Homeopathic proving </vt:lpstr>
      <vt:lpstr>Clinical verification of homeopathic symptoms</vt:lpstr>
      <vt:lpstr>Cohort studies (observational)</vt:lpstr>
      <vt:lpstr>Randomised Controlled Trials</vt:lpstr>
      <vt:lpstr>Systematic reviews of RCTs</vt:lpstr>
      <vt:lpstr>Other aspects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trials on medicinal products for human use</dc:title>
  <dc:creator>VW</dc:creator>
  <cp:lastModifiedBy>chris</cp:lastModifiedBy>
  <cp:revision>16</cp:revision>
  <dcterms:created xsi:type="dcterms:W3CDTF">2012-12-18T13:50:37Z</dcterms:created>
  <dcterms:modified xsi:type="dcterms:W3CDTF">2015-10-30T01:25:18Z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TC010184381036</vt:lpwstr>
  </property>
</Properties>
</file>